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5"/>
  </p:notesMasterIdLst>
  <p:handoutMasterIdLst>
    <p:handoutMasterId r:id="rId26"/>
  </p:handoutMasterIdLst>
  <p:sldIdLst>
    <p:sldId id="322" r:id="rId5"/>
    <p:sldId id="317" r:id="rId6"/>
    <p:sldId id="305" r:id="rId7"/>
    <p:sldId id="306" r:id="rId8"/>
    <p:sldId id="323" r:id="rId9"/>
    <p:sldId id="327" r:id="rId10"/>
    <p:sldId id="331" r:id="rId11"/>
    <p:sldId id="332" r:id="rId12"/>
    <p:sldId id="333" r:id="rId13"/>
    <p:sldId id="334" r:id="rId14"/>
    <p:sldId id="335" r:id="rId15"/>
    <p:sldId id="336" r:id="rId16"/>
    <p:sldId id="337" r:id="rId17"/>
    <p:sldId id="338" r:id="rId18"/>
    <p:sldId id="307" r:id="rId19"/>
    <p:sldId id="339" r:id="rId20"/>
    <p:sldId id="340" r:id="rId21"/>
    <p:sldId id="308" r:id="rId22"/>
    <p:sldId id="309" r:id="rId23"/>
    <p:sldId id="310" r:id="rId24"/>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05"/>
            <p14:sldId id="306"/>
            <p14:sldId id="323"/>
            <p14:sldId id="327"/>
            <p14:sldId id="331"/>
            <p14:sldId id="332"/>
            <p14:sldId id="333"/>
            <p14:sldId id="334"/>
            <p14:sldId id="335"/>
            <p14:sldId id="336"/>
            <p14:sldId id="337"/>
            <p14:sldId id="338"/>
            <p14:sldId id="307"/>
            <p14:sldId id="339"/>
            <p14:sldId id="340"/>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9" autoAdjust="0"/>
    <p:restoredTop sz="94249" autoAdjust="0"/>
  </p:normalViewPr>
  <p:slideViewPr>
    <p:cSldViewPr snapToGrid="0">
      <p:cViewPr varScale="1">
        <p:scale>
          <a:sx n="64" d="100"/>
          <a:sy n="64" d="100"/>
        </p:scale>
        <p:origin x="888" y="72"/>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4" csCatId="colorful" phldr="1"/>
      <dgm:spPr/>
      <dgm:t>
        <a:bodyPr/>
        <a:lstStyle/>
        <a:p>
          <a:endParaRPr lang="en-US"/>
        </a:p>
      </dgm:t>
    </dgm:pt>
    <dgm:pt modelId="{DB3B66CC-9351-402A-AC34-FAED999F143A}">
      <dgm:prSet phldrT="[Text]"/>
      <dgm:spPr/>
      <dgm:t>
        <a:bodyPr/>
        <a:lstStyle/>
        <a:p>
          <a:r>
            <a:rPr lang="en-US" dirty="0"/>
            <a:t>More work and Procedures</a:t>
          </a:r>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A5AD186D-4300-41AB-9DD1-673C5D58E723}">
      <dgm:prSet phldrT="[Text]"/>
      <dgm:spPr/>
      <dgm:t>
        <a:bodyPr/>
        <a:lstStyle/>
        <a:p>
          <a:r>
            <a:rPr lang="en-US" dirty="0"/>
            <a:t>More procedures to follow.</a:t>
          </a:r>
        </a:p>
      </dgm:t>
    </dgm:pt>
    <dgm:pt modelId="{8C792E60-CB29-4B7B-A7A4-47AA0EFD46B6}" type="parTrans" cxnId="{E8B78306-1F52-427F-B79B-2288928DA217}">
      <dgm:prSet/>
      <dgm:spPr/>
      <dgm:t>
        <a:bodyPr/>
        <a:lstStyle/>
        <a:p>
          <a:endParaRPr lang="en-US"/>
        </a:p>
      </dgm:t>
    </dgm:pt>
    <dgm:pt modelId="{B064C87F-E295-4B6D-85BF-944D165AC083}" type="sibTrans" cxnId="{E8B78306-1F52-427F-B79B-2288928DA217}">
      <dgm:prSet/>
      <dgm:spPr/>
      <dgm:t>
        <a:bodyPr/>
        <a:lstStyle/>
        <a:p>
          <a:endParaRPr lang="en-US"/>
        </a:p>
      </dgm:t>
    </dgm:pt>
    <dgm:pt modelId="{7704E98F-CF81-4078-8844-801D976E790A}">
      <dgm:prSet phldrT="[Text]"/>
      <dgm:spPr/>
      <dgm:t>
        <a:bodyPr/>
        <a:lstStyle/>
        <a:p>
          <a:r>
            <a:rPr lang="en-US" dirty="0"/>
            <a:t>Make Many Employees Redundant and Jobless</a:t>
          </a:r>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Jobs redundant due to the automation. </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86D5C41D-713A-4E75-B168-0EC893512AEE}">
      <dgm:prSet phldrT="[Text]"/>
      <dgm:spPr/>
      <dgm:t>
        <a:bodyPr/>
        <a:lstStyle/>
        <a:p>
          <a:r>
            <a:rPr lang="en-US" dirty="0"/>
            <a:t>Employees will loss their jobs.</a:t>
          </a:r>
        </a:p>
      </dgm:t>
    </dgm:pt>
    <dgm:pt modelId="{48404B9D-7373-44CA-8243-C6EA48DA6685}" type="parTrans" cxnId="{495FD6D3-69FF-4632-82CE-53B70CB674B2}">
      <dgm:prSet/>
      <dgm:spPr/>
      <dgm:t>
        <a:bodyPr/>
        <a:lstStyle/>
        <a:p>
          <a:endParaRPr lang="en-US"/>
        </a:p>
      </dgm:t>
    </dgm:pt>
    <dgm:pt modelId="{FF34ADDD-4C42-4DF2-8DF4-B69AB20727CE}" type="sibTrans" cxnId="{495FD6D3-69FF-4632-82CE-53B70CB674B2}">
      <dgm:prSet/>
      <dgm:spPr/>
      <dgm:t>
        <a:bodyPr/>
        <a:lstStyle/>
        <a:p>
          <a:endParaRPr lang="en-US"/>
        </a:p>
      </dgm:t>
    </dgm:pt>
    <dgm:pt modelId="{BB2FD74E-18F7-492A-8E86-F1CB7E582AEC}">
      <dgm:prSet phldrT="[Text]"/>
      <dgm:spPr/>
      <dgm:t>
        <a:bodyPr/>
        <a:lstStyle/>
        <a:p>
          <a:r>
            <a:rPr lang="en-US" dirty="0"/>
            <a:t>Transformation from old system to ERP is difficult.</a:t>
          </a:r>
        </a:p>
      </dgm:t>
    </dgm:pt>
    <dgm:pt modelId="{D5CCE7E4-40FF-4E9B-A0F6-E0810AA1AC8F}" type="parTrans" cxnId="{80836912-56BD-471F-A971-65E1E9B5D780}">
      <dgm:prSet/>
      <dgm:spPr/>
      <dgm:t>
        <a:bodyPr/>
        <a:lstStyle/>
        <a:p>
          <a:endParaRPr lang="en-US"/>
        </a:p>
      </dgm:t>
    </dgm:pt>
    <dgm:pt modelId="{89598980-B64B-4BFC-9E31-95C346039788}" type="sibTrans" cxnId="{80836912-56BD-471F-A971-65E1E9B5D780}">
      <dgm:prSet/>
      <dgm:spPr/>
      <dgm:t>
        <a:bodyPr/>
        <a:lstStyle/>
        <a:p>
          <a:endParaRPr lang="en-US"/>
        </a:p>
      </dgm:t>
    </dgm:pt>
    <dgm:pt modelId="{56E54BB6-E1DE-42E8-ACB4-CF9F2654A7A5}">
      <dgm:prSet phldrT="[Text]"/>
      <dgm:spPr/>
      <dgm:t>
        <a:bodyPr/>
        <a:lstStyle/>
        <a:p>
          <a:r>
            <a:rPr lang="en-US" dirty="0"/>
            <a:t>New skills are needed for the new procedure and process.</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E8B78306-1F52-427F-B79B-2288928DA217}" srcId="{DB3B66CC-9351-402A-AC34-FAED999F143A}" destId="{A5AD186D-4300-41AB-9DD1-673C5D58E723}" srcOrd="1" destOrd="0" parTransId="{8C792E60-CB29-4B7B-A7A4-47AA0EFD46B6}" sibTransId="{B064C87F-E295-4B6D-85BF-944D165AC083}"/>
    <dgm:cxn modelId="{024F3F0E-A6EF-4447-B562-E3514847369E}" type="presOf" srcId="{A5AD186D-4300-41AB-9DD1-673C5D58E723}" destId="{31D6FB83-EEB5-400F-8449-4E6D7D9A1D78}" srcOrd="0" destOrd="1" presId="urn:microsoft.com/office/officeart/2005/8/layout/vList6"/>
    <dgm:cxn modelId="{80836912-56BD-471F-A971-65E1E9B5D780}" srcId="{DB3B66CC-9351-402A-AC34-FAED999F143A}" destId="{BB2FD74E-18F7-492A-8E86-F1CB7E582AEC}" srcOrd="2" destOrd="0" parTransId="{D5CCE7E4-40FF-4E9B-A0F6-E0810AA1AC8F}" sibTransId="{89598980-B64B-4BFC-9E31-95C346039788}"/>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F25D605D-E347-4402-B39A-39D6E1314325}" type="presOf" srcId="{DB3B66CC-9351-402A-AC34-FAED999F143A}" destId="{A08503C1-70EE-49B6-BD17-9C440641D9B0}" srcOrd="0" destOrd="0"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3FBB3A94-23AC-4C6C-865C-BBF6401817EC}" type="presOf" srcId="{86D5C41D-713A-4E75-B168-0EC893512AEE}" destId="{EB761578-BB3E-4FFF-BD48-A16C2A99BD6D}" srcOrd="0" destOrd="1" presId="urn:microsoft.com/office/officeart/2005/8/layout/vList6"/>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495FD6D3-69FF-4632-82CE-53B70CB674B2}" srcId="{7704E98F-CF81-4078-8844-801D976E790A}" destId="{86D5C41D-713A-4E75-B168-0EC893512AEE}" srcOrd="1" destOrd="0" parTransId="{48404B9D-7373-44CA-8243-C6EA48DA6685}" sibTransId="{FF34ADDD-4C42-4DF2-8DF4-B69AB20727CE}"/>
    <dgm:cxn modelId="{2736BCE6-4DCA-4BBA-941F-842461E55EEA}" type="presOf" srcId="{BB2FD74E-18F7-492A-8E86-F1CB7E582AEC}" destId="{31D6FB83-EEB5-400F-8449-4E6D7D9A1D78}" srcOrd="0" destOrd="2" presId="urn:microsoft.com/office/officeart/2005/8/layout/vList6"/>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3" csCatId="colorful" phldr="1"/>
      <dgm:spPr/>
      <dgm:t>
        <a:bodyPr/>
        <a:lstStyle/>
        <a:p>
          <a:endParaRPr lang="en-US"/>
        </a:p>
      </dgm:t>
    </dgm:pt>
    <dgm:pt modelId="{DB3B66CC-9351-402A-AC34-FAED999F143A}">
      <dgm:prSet phldrT="[Text]"/>
      <dgm:spPr/>
      <dgm:t>
        <a:bodyPr/>
        <a:lstStyle/>
        <a:p>
          <a:r>
            <a:rPr lang="en-US" dirty="0"/>
            <a:t>The Sole Responsibility of the Management</a:t>
          </a:r>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7704E98F-CF81-4078-8844-801D976E790A}">
      <dgm:prSet phldrT="[Text]"/>
      <dgm:spPr/>
      <dgm:t>
        <a:bodyPr/>
        <a:lstStyle/>
        <a:p>
          <a:r>
            <a:rPr lang="en-US" dirty="0"/>
            <a:t>Just for Managers/ Decision-makers</a:t>
          </a:r>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Managers and decision-makers are the major users.</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56E54BB6-E1DE-42E8-ACB4-CF9F2654A7A5}">
      <dgm:prSet phldrT="[Text]"/>
      <dgm:spPr/>
      <dgm:t>
        <a:bodyPr/>
        <a:lstStyle/>
        <a:p>
          <a:r>
            <a:rPr lang="en-US" dirty="0"/>
            <a:t>The company management is responsible to make the ERP works.</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83E70BBC-059C-4B6E-8836-82BB86E0ED7D}">
      <dgm:prSet phldrT="[Text]"/>
      <dgm:spPr/>
      <dgm:t>
        <a:bodyPr/>
        <a:lstStyle/>
        <a:p>
          <a:r>
            <a:rPr lang="en-US" dirty="0"/>
            <a:t>Benefit the most. </a:t>
          </a:r>
        </a:p>
      </dgm:t>
    </dgm:pt>
    <dgm:pt modelId="{58735ABF-827C-4A40-9952-2BFB6E0C5F66}" type="parTrans" cxnId="{D1F2CFEE-6723-439E-ACDB-3F3D42D8174A}">
      <dgm:prSet/>
      <dgm:spPr/>
      <dgm:t>
        <a:bodyPr/>
        <a:lstStyle/>
        <a:p>
          <a:endParaRPr lang="en-US"/>
        </a:p>
      </dgm:t>
    </dgm:pt>
    <dgm:pt modelId="{FBB9B646-E46D-47B0-8500-B77ED0601AC4}" type="sibTrans" cxnId="{D1F2CFEE-6723-439E-ACDB-3F3D42D8174A}">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F25D605D-E347-4402-B39A-39D6E1314325}" type="presOf" srcId="{DB3B66CC-9351-402A-AC34-FAED999F143A}" destId="{A08503C1-70EE-49B6-BD17-9C440641D9B0}" srcOrd="0" destOrd="0" presId="urn:microsoft.com/office/officeart/2005/8/layout/vList6"/>
    <dgm:cxn modelId="{8D9B4C62-C191-4FAA-9D99-18453AF9839C}" type="presOf" srcId="{83E70BBC-059C-4B6E-8836-82BB86E0ED7D}" destId="{EB761578-BB3E-4FFF-BD48-A16C2A99BD6D}" srcOrd="0" destOrd="1"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D1F2CFEE-6723-439E-ACDB-3F3D42D8174A}" srcId="{7704E98F-CF81-4078-8844-801D976E790A}" destId="{83E70BBC-059C-4B6E-8836-82BB86E0ED7D}" srcOrd="1" destOrd="0" parTransId="{58735ABF-827C-4A40-9952-2BFB6E0C5F66}" sibTransId="{FBB9B646-E46D-47B0-8500-B77ED0601AC4}"/>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4" csCatId="colorful" phldr="1"/>
      <dgm:spPr/>
      <dgm:t>
        <a:bodyPr/>
        <a:lstStyle/>
        <a:p>
          <a:endParaRPr lang="en-US"/>
        </a:p>
      </dgm:t>
    </dgm:pt>
    <dgm:pt modelId="{DB3B66CC-9351-402A-AC34-FAED999F143A}">
      <dgm:prSet phldrT="[Text]"/>
      <dgm:spPr/>
      <dgm:t>
        <a:bodyPr/>
        <a:lstStyle/>
        <a:p>
          <a:r>
            <a:rPr lang="en-US" dirty="0"/>
            <a:t>Just for Manufacturing </a:t>
          </a:r>
          <a:r>
            <a:rPr lang="en-US" dirty="0" err="1"/>
            <a:t>Organisation</a:t>
          </a:r>
          <a:endParaRPr lang="en-US" dirty="0"/>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7704E98F-CF81-4078-8844-801D976E790A}">
      <dgm:prSet phldrT="[Text]"/>
      <dgm:spPr/>
      <dgm:t>
        <a:bodyPr/>
        <a:lstStyle/>
        <a:p>
          <a:r>
            <a:rPr lang="en-US" dirty="0"/>
            <a:t>Just for the ERP Implementation Team</a:t>
          </a:r>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The implementation team consists of external consultant, vendor representatives and a select group of employee.</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56E54BB6-E1DE-42E8-ACB4-CF9F2654A7A5}">
      <dgm:prSet phldrT="[Text]"/>
      <dgm:spPr/>
      <dgm:t>
        <a:bodyPr/>
        <a:lstStyle/>
        <a:p>
          <a:r>
            <a:rPr lang="en-US" dirty="0"/>
            <a:t>Relevant to manufacturing organization due to the historical of ERP.</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65CD1AEF-F338-427A-BDFC-8BDE240C75DF}">
      <dgm:prSet phldrT="[Text]"/>
      <dgm:spPr/>
      <dgm:t>
        <a:bodyPr/>
        <a:lstStyle/>
        <a:p>
          <a:r>
            <a:rPr lang="en-US" dirty="0"/>
            <a:t>Developed from MRP (Material Requirement Planning) and MRP II (Manufacturing Resource Planning)</a:t>
          </a:r>
        </a:p>
      </dgm:t>
    </dgm:pt>
    <dgm:pt modelId="{0DDFC918-D405-4E1C-9777-A0D4A971491B}" type="parTrans" cxnId="{C9592727-234E-4546-9D76-1EF7F222354F}">
      <dgm:prSet/>
      <dgm:spPr/>
      <dgm:t>
        <a:bodyPr/>
        <a:lstStyle/>
        <a:p>
          <a:endParaRPr lang="en-US"/>
        </a:p>
      </dgm:t>
    </dgm:pt>
    <dgm:pt modelId="{A469BB91-FBCE-4597-A8C5-599E641EFD73}" type="sibTrans" cxnId="{C9592727-234E-4546-9D76-1EF7F222354F}">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C9592727-234E-4546-9D76-1EF7F222354F}" srcId="{DB3B66CC-9351-402A-AC34-FAED999F143A}" destId="{65CD1AEF-F338-427A-BDFC-8BDE240C75DF}" srcOrd="1" destOrd="0" parTransId="{0DDFC918-D405-4E1C-9777-A0D4A971491B}" sibTransId="{A469BB91-FBCE-4597-A8C5-599E641EFD73}"/>
    <dgm:cxn modelId="{F25D605D-E347-4402-B39A-39D6E1314325}" type="presOf" srcId="{DB3B66CC-9351-402A-AC34-FAED999F143A}" destId="{A08503C1-70EE-49B6-BD17-9C440641D9B0}" srcOrd="0" destOrd="0"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A88263A5-2A40-4175-A73E-33EAB8D131C4}" type="presOf" srcId="{65CD1AEF-F338-427A-BDFC-8BDE240C75DF}" destId="{31D6FB83-EEB5-400F-8449-4E6D7D9A1D78}" srcOrd="0" destOrd="1" presId="urn:microsoft.com/office/officeart/2005/8/layout/vList6"/>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3" csCatId="colorful" phldr="1"/>
      <dgm:spPr/>
      <dgm:t>
        <a:bodyPr/>
        <a:lstStyle/>
        <a:p>
          <a:endParaRPr lang="en-US"/>
        </a:p>
      </dgm:t>
    </dgm:pt>
    <dgm:pt modelId="{DB3B66CC-9351-402A-AC34-FAED999F143A}">
      <dgm:prSet phldrT="[Text]"/>
      <dgm:spPr/>
      <dgm:t>
        <a:bodyPr/>
        <a:lstStyle/>
        <a:p>
          <a:r>
            <a:rPr lang="en-US" dirty="0"/>
            <a:t>No Additional Expenses after Implementation</a:t>
          </a:r>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7704E98F-CF81-4078-8844-801D976E790A}">
      <dgm:prSet phldrT="[Text]"/>
      <dgm:spPr/>
      <dgm:t>
        <a:bodyPr/>
        <a:lstStyle/>
        <a:p>
          <a:r>
            <a:rPr lang="en-US" dirty="0"/>
            <a:t>Slow Down the </a:t>
          </a:r>
          <a:r>
            <a:rPr lang="en-US" dirty="0" err="1"/>
            <a:t>Organisation</a:t>
          </a:r>
          <a:endParaRPr lang="en-US" dirty="0"/>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Take long time for the implementation.</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56E54BB6-E1DE-42E8-ACB4-CF9F2654A7A5}">
      <dgm:prSet phldrT="[Text]"/>
      <dgm:spPr/>
      <dgm:t>
        <a:bodyPr/>
        <a:lstStyle/>
        <a:p>
          <a:r>
            <a:rPr lang="en-US" dirty="0"/>
            <a:t>Only involved initial cost for purchasing the software and hardware. </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D36D64BD-D8AB-463E-A51E-5A66D2ECDA07}">
      <dgm:prSet phldrT="[Text]"/>
      <dgm:spPr/>
      <dgm:t>
        <a:bodyPr/>
        <a:lstStyle/>
        <a:p>
          <a:r>
            <a:rPr lang="en-US" dirty="0"/>
            <a:t>Involved significant effort.  </a:t>
          </a:r>
        </a:p>
      </dgm:t>
    </dgm:pt>
    <dgm:pt modelId="{9CC89E87-BA06-4668-A544-331DEC6B8E6C}" type="parTrans" cxnId="{D30F8BF2-BB0A-4931-93A2-230A3759B586}">
      <dgm:prSet/>
      <dgm:spPr/>
      <dgm:t>
        <a:bodyPr/>
        <a:lstStyle/>
        <a:p>
          <a:endParaRPr lang="en-US"/>
        </a:p>
      </dgm:t>
    </dgm:pt>
    <dgm:pt modelId="{B7708286-48FE-4F14-B09D-4351DF21142E}" type="sibTrans" cxnId="{D30F8BF2-BB0A-4931-93A2-230A3759B586}">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F25D605D-E347-4402-B39A-39D6E1314325}" type="presOf" srcId="{DB3B66CC-9351-402A-AC34-FAED999F143A}" destId="{A08503C1-70EE-49B6-BD17-9C440641D9B0}" srcOrd="0" destOrd="0"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DD46D6D6-53D0-4373-AC6D-8EDE313A5966}" type="presOf" srcId="{D36D64BD-D8AB-463E-A51E-5A66D2ECDA07}" destId="{EB761578-BB3E-4FFF-BD48-A16C2A99BD6D}" srcOrd="0" destOrd="1" presId="urn:microsoft.com/office/officeart/2005/8/layout/vList6"/>
    <dgm:cxn modelId="{D30F8BF2-BB0A-4931-93A2-230A3759B586}" srcId="{7704E98F-CF81-4078-8844-801D976E790A}" destId="{D36D64BD-D8AB-463E-A51E-5A66D2ECDA07}" srcOrd="1" destOrd="0" parTransId="{9CC89E87-BA06-4668-A544-331DEC6B8E6C}" sibTransId="{B7708286-48FE-4F14-B09D-4351DF21142E}"/>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4" csCatId="colorful" phldr="1"/>
      <dgm:spPr/>
      <dgm:t>
        <a:bodyPr/>
        <a:lstStyle/>
        <a:p>
          <a:endParaRPr lang="en-US"/>
        </a:p>
      </dgm:t>
    </dgm:pt>
    <dgm:pt modelId="{DB3B66CC-9351-402A-AC34-FAED999F143A}">
      <dgm:prSet phldrT="[Text]"/>
      <dgm:spPr/>
      <dgm:t>
        <a:bodyPr/>
        <a:lstStyle/>
        <a:p>
          <a:r>
            <a:rPr lang="en-US" dirty="0"/>
            <a:t>Just to Impress Customers</a:t>
          </a:r>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7704E98F-CF81-4078-8844-801D976E790A}">
      <dgm:prSet phldrT="[Text]"/>
      <dgm:spPr/>
      <dgm:t>
        <a:bodyPr/>
        <a:lstStyle/>
        <a:p>
          <a:r>
            <a:rPr lang="en-US" dirty="0"/>
            <a:t>ERP Packages will Take Care of Everything</a:t>
          </a:r>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Everything can be automated without people to operate, use and maintain. </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56E54BB6-E1DE-42E8-ACB4-CF9F2654A7A5}">
      <dgm:prSet phldrT="[Text]"/>
      <dgm:spPr/>
      <dgm:t>
        <a:bodyPr/>
        <a:lstStyle/>
        <a:p>
          <a:r>
            <a:rPr lang="en-US" dirty="0"/>
            <a:t>With a big and expensive software. </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F25D605D-E347-4402-B39A-39D6E1314325}" type="presOf" srcId="{DB3B66CC-9351-402A-AC34-FAED999F143A}" destId="{A08503C1-70EE-49B6-BD17-9C440641D9B0}" srcOrd="0" destOrd="0"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2469331-BB0B-41B8-8B58-042D328A9380}" type="doc">
      <dgm:prSet loTypeId="urn:microsoft.com/office/officeart/2005/8/layout/vList6" loCatId="list" qsTypeId="urn:microsoft.com/office/officeart/2005/8/quickstyle/simple1" qsCatId="simple" csTypeId="urn:microsoft.com/office/officeart/2005/8/colors/colorful3" csCatId="colorful" phldr="1"/>
      <dgm:spPr/>
      <dgm:t>
        <a:bodyPr/>
        <a:lstStyle/>
        <a:p>
          <a:endParaRPr lang="en-US"/>
        </a:p>
      </dgm:t>
    </dgm:pt>
    <dgm:pt modelId="{DB3B66CC-9351-402A-AC34-FAED999F143A}">
      <dgm:prSet phldrT="[Text]"/>
      <dgm:spPr/>
      <dgm:t>
        <a:bodyPr/>
        <a:lstStyle/>
        <a:p>
          <a:r>
            <a:rPr lang="en-US" dirty="0"/>
            <a:t>One ERP Package will Suit Everybody</a:t>
          </a:r>
        </a:p>
      </dgm:t>
    </dgm:pt>
    <dgm:pt modelId="{EE124111-5A9A-40E3-9C78-3BB6DFA54993}" type="parTrans" cxnId="{F50CCD64-8CA4-4E37-9DC3-E9CE3EFF4836}">
      <dgm:prSet/>
      <dgm:spPr/>
      <dgm:t>
        <a:bodyPr/>
        <a:lstStyle/>
        <a:p>
          <a:endParaRPr lang="en-US"/>
        </a:p>
      </dgm:t>
    </dgm:pt>
    <dgm:pt modelId="{E927BC74-72E0-481D-8D14-250A1678CF8F}" type="sibTrans" cxnId="{F50CCD64-8CA4-4E37-9DC3-E9CE3EFF4836}">
      <dgm:prSet/>
      <dgm:spPr/>
      <dgm:t>
        <a:bodyPr/>
        <a:lstStyle/>
        <a:p>
          <a:endParaRPr lang="en-US"/>
        </a:p>
      </dgm:t>
    </dgm:pt>
    <dgm:pt modelId="{7704E98F-CF81-4078-8844-801D976E790A}">
      <dgm:prSet phldrT="[Text]"/>
      <dgm:spPr/>
      <dgm:t>
        <a:bodyPr/>
        <a:lstStyle/>
        <a:p>
          <a:r>
            <a:rPr lang="en-US" dirty="0"/>
            <a:t>Very Expensive</a:t>
          </a:r>
        </a:p>
      </dgm:t>
    </dgm:pt>
    <dgm:pt modelId="{833DD842-CD03-4A29-BCCF-119A9EB5A54D}" type="parTrans" cxnId="{C6B4FC68-83B1-49E3-B8A9-F628713CE77E}">
      <dgm:prSet/>
      <dgm:spPr/>
      <dgm:t>
        <a:bodyPr/>
        <a:lstStyle/>
        <a:p>
          <a:endParaRPr lang="en-US"/>
        </a:p>
      </dgm:t>
    </dgm:pt>
    <dgm:pt modelId="{C70AB7EA-88E9-41CF-85E7-3D31595033DE}" type="sibTrans" cxnId="{C6B4FC68-83B1-49E3-B8A9-F628713CE77E}">
      <dgm:prSet/>
      <dgm:spPr/>
      <dgm:t>
        <a:bodyPr/>
        <a:lstStyle/>
        <a:p>
          <a:endParaRPr lang="en-US"/>
        </a:p>
      </dgm:t>
    </dgm:pt>
    <dgm:pt modelId="{4AA5B3F8-E0C3-4407-93DB-ACAC490162FF}">
      <dgm:prSet phldrT="[Text]"/>
      <dgm:spPr/>
      <dgm:t>
        <a:bodyPr/>
        <a:lstStyle/>
        <a:p>
          <a:r>
            <a:rPr lang="en-US" dirty="0"/>
            <a:t>Sophisticated and high-end tools.</a:t>
          </a:r>
        </a:p>
      </dgm:t>
    </dgm:pt>
    <dgm:pt modelId="{05F2641C-E340-4D9B-94AB-5E69469572E2}" type="parTrans" cxnId="{4C176147-84DB-445D-8823-17035BFF9E0B}">
      <dgm:prSet/>
      <dgm:spPr/>
      <dgm:t>
        <a:bodyPr/>
        <a:lstStyle/>
        <a:p>
          <a:endParaRPr lang="en-US"/>
        </a:p>
      </dgm:t>
    </dgm:pt>
    <dgm:pt modelId="{1E058F90-7ADD-4868-B141-022FB9B8C823}" type="sibTrans" cxnId="{4C176147-84DB-445D-8823-17035BFF9E0B}">
      <dgm:prSet/>
      <dgm:spPr/>
      <dgm:t>
        <a:bodyPr/>
        <a:lstStyle/>
        <a:p>
          <a:endParaRPr lang="en-US"/>
        </a:p>
      </dgm:t>
    </dgm:pt>
    <dgm:pt modelId="{56E54BB6-E1DE-42E8-ACB4-CF9F2654A7A5}">
      <dgm:prSet phldrT="[Text]"/>
      <dgm:spPr/>
      <dgm:t>
        <a:bodyPr/>
        <a:lstStyle/>
        <a:p>
          <a:r>
            <a:rPr lang="en-US" dirty="0"/>
            <a:t>All features and functions are the same. </a:t>
          </a:r>
        </a:p>
      </dgm:t>
    </dgm:pt>
    <dgm:pt modelId="{E85FFBA6-116D-4770-B65F-5B6439FE6665}" type="parTrans" cxnId="{B23DC3BD-A05E-42DE-BFED-66C8719927F2}">
      <dgm:prSet/>
      <dgm:spPr/>
      <dgm:t>
        <a:bodyPr/>
        <a:lstStyle/>
        <a:p>
          <a:endParaRPr lang="en-US"/>
        </a:p>
      </dgm:t>
    </dgm:pt>
    <dgm:pt modelId="{E55ED2B2-7803-4A01-8F3C-0D7384FD768D}" type="sibTrans" cxnId="{B23DC3BD-A05E-42DE-BFED-66C8719927F2}">
      <dgm:prSet/>
      <dgm:spPr/>
      <dgm:t>
        <a:bodyPr/>
        <a:lstStyle/>
        <a:p>
          <a:endParaRPr lang="en-US"/>
        </a:p>
      </dgm:t>
    </dgm:pt>
    <dgm:pt modelId="{3F8424B0-8354-4539-8746-D3B1B944A89A}">
      <dgm:prSet phldrT="[Text]"/>
      <dgm:spPr/>
      <dgm:t>
        <a:bodyPr/>
        <a:lstStyle/>
        <a:p>
          <a:r>
            <a:rPr lang="en-US" dirty="0"/>
            <a:t>Complexity in implementation and managing. </a:t>
          </a:r>
        </a:p>
      </dgm:t>
    </dgm:pt>
    <dgm:pt modelId="{AC8F6F1F-A37B-4FD1-9DE3-A7A7266EFBA0}" type="parTrans" cxnId="{683CCCE3-5A7B-435C-9CA5-8DD0BDEC2D97}">
      <dgm:prSet/>
      <dgm:spPr/>
      <dgm:t>
        <a:bodyPr/>
        <a:lstStyle/>
        <a:p>
          <a:endParaRPr lang="en-US"/>
        </a:p>
      </dgm:t>
    </dgm:pt>
    <dgm:pt modelId="{1202E1EA-0ECB-40D6-BB5C-FE8BDC65C4A3}" type="sibTrans" cxnId="{683CCCE3-5A7B-435C-9CA5-8DD0BDEC2D97}">
      <dgm:prSet/>
      <dgm:spPr/>
      <dgm:t>
        <a:bodyPr/>
        <a:lstStyle/>
        <a:p>
          <a:endParaRPr lang="en-US"/>
        </a:p>
      </dgm:t>
    </dgm:pt>
    <dgm:pt modelId="{98A0B2B5-26DB-4408-BBEF-0043030DE9CF}" type="pres">
      <dgm:prSet presAssocID="{A2469331-BB0B-41B8-8B58-042D328A9380}" presName="Name0" presStyleCnt="0">
        <dgm:presLayoutVars>
          <dgm:dir/>
          <dgm:animLvl val="lvl"/>
          <dgm:resizeHandles/>
        </dgm:presLayoutVars>
      </dgm:prSet>
      <dgm:spPr/>
    </dgm:pt>
    <dgm:pt modelId="{F7F374DA-F9D8-48B9-A77F-3CFF8FF8C471}" type="pres">
      <dgm:prSet presAssocID="{DB3B66CC-9351-402A-AC34-FAED999F143A}" presName="linNode" presStyleCnt="0"/>
      <dgm:spPr/>
    </dgm:pt>
    <dgm:pt modelId="{A08503C1-70EE-49B6-BD17-9C440641D9B0}" type="pres">
      <dgm:prSet presAssocID="{DB3B66CC-9351-402A-AC34-FAED999F143A}" presName="parentShp" presStyleLbl="node1" presStyleIdx="0" presStyleCnt="2">
        <dgm:presLayoutVars>
          <dgm:bulletEnabled val="1"/>
        </dgm:presLayoutVars>
      </dgm:prSet>
      <dgm:spPr/>
    </dgm:pt>
    <dgm:pt modelId="{31D6FB83-EEB5-400F-8449-4E6D7D9A1D78}" type="pres">
      <dgm:prSet presAssocID="{DB3B66CC-9351-402A-AC34-FAED999F143A}" presName="childShp" presStyleLbl="bgAccFollowNode1" presStyleIdx="0" presStyleCnt="2">
        <dgm:presLayoutVars>
          <dgm:bulletEnabled val="1"/>
        </dgm:presLayoutVars>
      </dgm:prSet>
      <dgm:spPr/>
    </dgm:pt>
    <dgm:pt modelId="{93700BE2-DFEE-4566-A091-92D6C6A2B2A6}" type="pres">
      <dgm:prSet presAssocID="{E927BC74-72E0-481D-8D14-250A1678CF8F}" presName="spacing" presStyleCnt="0"/>
      <dgm:spPr/>
    </dgm:pt>
    <dgm:pt modelId="{A41E5077-9FBD-4073-9994-93E61CE18189}" type="pres">
      <dgm:prSet presAssocID="{7704E98F-CF81-4078-8844-801D976E790A}" presName="linNode" presStyleCnt="0"/>
      <dgm:spPr/>
    </dgm:pt>
    <dgm:pt modelId="{E093E0FE-C0C9-4219-90A6-7DFF8EC25EF8}" type="pres">
      <dgm:prSet presAssocID="{7704E98F-CF81-4078-8844-801D976E790A}" presName="parentShp" presStyleLbl="node1" presStyleIdx="1" presStyleCnt="2">
        <dgm:presLayoutVars>
          <dgm:bulletEnabled val="1"/>
        </dgm:presLayoutVars>
      </dgm:prSet>
      <dgm:spPr/>
    </dgm:pt>
    <dgm:pt modelId="{EB761578-BB3E-4FFF-BD48-A16C2A99BD6D}" type="pres">
      <dgm:prSet presAssocID="{7704E98F-CF81-4078-8844-801D976E790A}" presName="childShp" presStyleLbl="bgAccFollowNode1" presStyleIdx="1" presStyleCnt="2">
        <dgm:presLayoutVars>
          <dgm:bulletEnabled val="1"/>
        </dgm:presLayoutVars>
      </dgm:prSet>
      <dgm:spPr/>
    </dgm:pt>
  </dgm:ptLst>
  <dgm:cxnLst>
    <dgm:cxn modelId="{8FDF4519-8FAE-4121-8129-289DE316E39C}" type="presOf" srcId="{56E54BB6-E1DE-42E8-ACB4-CF9F2654A7A5}" destId="{31D6FB83-EEB5-400F-8449-4E6D7D9A1D78}" srcOrd="0" destOrd="0" presId="urn:microsoft.com/office/officeart/2005/8/layout/vList6"/>
    <dgm:cxn modelId="{EF2DC01D-3158-48E0-923D-AC51D50A04E2}" type="presOf" srcId="{A2469331-BB0B-41B8-8B58-042D328A9380}" destId="{98A0B2B5-26DB-4408-BBEF-0043030DE9CF}" srcOrd="0" destOrd="0" presId="urn:microsoft.com/office/officeart/2005/8/layout/vList6"/>
    <dgm:cxn modelId="{10305327-8634-4D3A-9553-6F87A95693AF}" type="presOf" srcId="{3F8424B0-8354-4539-8746-D3B1B944A89A}" destId="{EB761578-BB3E-4FFF-BD48-A16C2A99BD6D}" srcOrd="0" destOrd="1" presId="urn:microsoft.com/office/officeart/2005/8/layout/vList6"/>
    <dgm:cxn modelId="{F25D605D-E347-4402-B39A-39D6E1314325}" type="presOf" srcId="{DB3B66CC-9351-402A-AC34-FAED999F143A}" destId="{A08503C1-70EE-49B6-BD17-9C440641D9B0}" srcOrd="0" destOrd="0" presId="urn:microsoft.com/office/officeart/2005/8/layout/vList6"/>
    <dgm:cxn modelId="{F50CCD64-8CA4-4E37-9DC3-E9CE3EFF4836}" srcId="{A2469331-BB0B-41B8-8B58-042D328A9380}" destId="{DB3B66CC-9351-402A-AC34-FAED999F143A}" srcOrd="0" destOrd="0" parTransId="{EE124111-5A9A-40E3-9C78-3BB6DFA54993}" sibTransId="{E927BC74-72E0-481D-8D14-250A1678CF8F}"/>
    <dgm:cxn modelId="{4C176147-84DB-445D-8823-17035BFF9E0B}" srcId="{7704E98F-CF81-4078-8844-801D976E790A}" destId="{4AA5B3F8-E0C3-4407-93DB-ACAC490162FF}" srcOrd="0" destOrd="0" parTransId="{05F2641C-E340-4D9B-94AB-5E69469572E2}" sibTransId="{1E058F90-7ADD-4868-B141-022FB9B8C823}"/>
    <dgm:cxn modelId="{C6B4FC68-83B1-49E3-B8A9-F628713CE77E}" srcId="{A2469331-BB0B-41B8-8B58-042D328A9380}" destId="{7704E98F-CF81-4078-8844-801D976E790A}" srcOrd="1" destOrd="0" parTransId="{833DD842-CD03-4A29-BCCF-119A9EB5A54D}" sibTransId="{C70AB7EA-88E9-41CF-85E7-3D31595033DE}"/>
    <dgm:cxn modelId="{A442DFBB-3F52-49BB-8491-AED11B39218A}" type="presOf" srcId="{4AA5B3F8-E0C3-4407-93DB-ACAC490162FF}" destId="{EB761578-BB3E-4FFF-BD48-A16C2A99BD6D}" srcOrd="0" destOrd="0" presId="urn:microsoft.com/office/officeart/2005/8/layout/vList6"/>
    <dgm:cxn modelId="{B23DC3BD-A05E-42DE-BFED-66C8719927F2}" srcId="{DB3B66CC-9351-402A-AC34-FAED999F143A}" destId="{56E54BB6-E1DE-42E8-ACB4-CF9F2654A7A5}" srcOrd="0" destOrd="0" parTransId="{E85FFBA6-116D-4770-B65F-5B6439FE6665}" sibTransId="{E55ED2B2-7803-4A01-8F3C-0D7384FD768D}"/>
    <dgm:cxn modelId="{683CCCE3-5A7B-435C-9CA5-8DD0BDEC2D97}" srcId="{7704E98F-CF81-4078-8844-801D976E790A}" destId="{3F8424B0-8354-4539-8746-D3B1B944A89A}" srcOrd="1" destOrd="0" parTransId="{AC8F6F1F-A37B-4FD1-9DE3-A7A7266EFBA0}" sibTransId="{1202E1EA-0ECB-40D6-BB5C-FE8BDC65C4A3}"/>
    <dgm:cxn modelId="{F863B3F3-A0C9-424F-A797-61B943876CE3}" type="presOf" srcId="{7704E98F-CF81-4078-8844-801D976E790A}" destId="{E093E0FE-C0C9-4219-90A6-7DFF8EC25EF8}" srcOrd="0" destOrd="0" presId="urn:microsoft.com/office/officeart/2005/8/layout/vList6"/>
    <dgm:cxn modelId="{6FEBB7E4-CF1D-479C-9E43-EBFBDF8626B1}" type="presParOf" srcId="{98A0B2B5-26DB-4408-BBEF-0043030DE9CF}" destId="{F7F374DA-F9D8-48B9-A77F-3CFF8FF8C471}" srcOrd="0" destOrd="0" presId="urn:microsoft.com/office/officeart/2005/8/layout/vList6"/>
    <dgm:cxn modelId="{494ED55C-B860-46B4-8520-C345793A2F75}" type="presParOf" srcId="{F7F374DA-F9D8-48B9-A77F-3CFF8FF8C471}" destId="{A08503C1-70EE-49B6-BD17-9C440641D9B0}" srcOrd="0" destOrd="0" presId="urn:microsoft.com/office/officeart/2005/8/layout/vList6"/>
    <dgm:cxn modelId="{3548B947-74B0-441B-B617-8E1F68D09834}" type="presParOf" srcId="{F7F374DA-F9D8-48B9-A77F-3CFF8FF8C471}" destId="{31D6FB83-EEB5-400F-8449-4E6D7D9A1D78}" srcOrd="1" destOrd="0" presId="urn:microsoft.com/office/officeart/2005/8/layout/vList6"/>
    <dgm:cxn modelId="{219CA73B-219E-4067-B9CC-8F0F2584957B}" type="presParOf" srcId="{98A0B2B5-26DB-4408-BBEF-0043030DE9CF}" destId="{93700BE2-DFEE-4566-A091-92D6C6A2B2A6}" srcOrd="1" destOrd="0" presId="urn:microsoft.com/office/officeart/2005/8/layout/vList6"/>
    <dgm:cxn modelId="{02FCC639-BD0A-49C3-BA36-8F6FEE880E5D}" type="presParOf" srcId="{98A0B2B5-26DB-4408-BBEF-0043030DE9CF}" destId="{A41E5077-9FBD-4073-9994-93E61CE18189}" srcOrd="2" destOrd="0" presId="urn:microsoft.com/office/officeart/2005/8/layout/vList6"/>
    <dgm:cxn modelId="{FB60BF49-9EB8-45DA-A219-DA26930E5E8D}" type="presParOf" srcId="{A41E5077-9FBD-4073-9994-93E61CE18189}" destId="{E093E0FE-C0C9-4219-90A6-7DFF8EC25EF8}" srcOrd="0" destOrd="0" presId="urn:microsoft.com/office/officeart/2005/8/layout/vList6"/>
    <dgm:cxn modelId="{FD02ABD0-5524-480A-93D9-61D9E168E1B0}" type="presParOf" srcId="{A41E5077-9FBD-4073-9994-93E61CE18189}" destId="{EB761578-BB3E-4FFF-BD48-A16C2A99BD6D}"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en-US" sz="1800" kern="1200" dirty="0"/>
            <a:t>New skills are needed for the new procedure and process.</a:t>
          </a:r>
        </a:p>
        <a:p>
          <a:pPr marL="171450" lvl="1" indent="-171450" algn="l" defTabSz="800100">
            <a:lnSpc>
              <a:spcPct val="90000"/>
            </a:lnSpc>
            <a:spcBef>
              <a:spcPct val="0"/>
            </a:spcBef>
            <a:spcAft>
              <a:spcPct val="15000"/>
            </a:spcAft>
            <a:buChar char="•"/>
          </a:pPr>
          <a:r>
            <a:rPr lang="en-US" sz="1800" kern="1200" dirty="0"/>
            <a:t>More procedures to follow.</a:t>
          </a:r>
        </a:p>
        <a:p>
          <a:pPr marL="171450" lvl="1" indent="-171450" algn="l" defTabSz="800100">
            <a:lnSpc>
              <a:spcPct val="90000"/>
            </a:lnSpc>
            <a:spcBef>
              <a:spcPct val="0"/>
            </a:spcBef>
            <a:spcAft>
              <a:spcPct val="15000"/>
            </a:spcAft>
            <a:buChar char="•"/>
          </a:pPr>
          <a:r>
            <a:rPr lang="en-US" sz="1800" kern="1200" dirty="0"/>
            <a:t>Transformation from old system to ERP is difficult.</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dirty="0"/>
            <a:t>More work and Procedures</a:t>
          </a:r>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4">
            <a:tint val="40000"/>
            <a:alpha val="90000"/>
            <a:hueOff val="-9233402"/>
            <a:satOff val="21411"/>
            <a:lumOff val="635"/>
            <a:alphaOff val="0"/>
          </a:schemeClr>
        </a:solidFill>
        <a:ln w="25400" cap="flat" cmpd="sng" algn="ctr">
          <a:solidFill>
            <a:schemeClr val="accent4">
              <a:tint val="40000"/>
              <a:alpha val="90000"/>
              <a:hueOff val="-9233402"/>
              <a:satOff val="21411"/>
              <a:lumOff val="63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en-US" sz="1800" kern="1200" dirty="0"/>
            <a:t>Jobs redundant due to the automation. </a:t>
          </a:r>
        </a:p>
        <a:p>
          <a:pPr marL="171450" lvl="1" indent="-171450" algn="l" defTabSz="800100">
            <a:lnSpc>
              <a:spcPct val="90000"/>
            </a:lnSpc>
            <a:spcBef>
              <a:spcPct val="0"/>
            </a:spcBef>
            <a:spcAft>
              <a:spcPct val="15000"/>
            </a:spcAft>
            <a:buChar char="•"/>
          </a:pPr>
          <a:r>
            <a:rPr lang="en-US" sz="1800" kern="1200" dirty="0"/>
            <a:t>Employees will loss their jobs.</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4">
            <a:hueOff val="-8486309"/>
            <a:satOff val="15997"/>
            <a:lumOff val="-50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dirty="0"/>
            <a:t>Make Many Employees Redundant and Jobless</a:t>
          </a:r>
        </a:p>
      </dsp:txBody>
      <dsp:txXfrm>
        <a:off x="105183" y="2475898"/>
        <a:ext cx="2417722" cy="19443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875" tIns="15875" rIns="15875" bIns="1587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The company management is responsible to make the ERP works.</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The Sole Responsibility of the Management</a:t>
          </a:r>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3">
            <a:tint val="40000"/>
            <a:alpha val="90000"/>
            <a:hueOff val="-10146325"/>
            <a:satOff val="9169"/>
            <a:lumOff val="1117"/>
            <a:alphaOff val="0"/>
          </a:schemeClr>
        </a:solidFill>
        <a:ln w="25400" cap="flat" cmpd="sng" algn="ctr">
          <a:solidFill>
            <a:schemeClr val="accent3">
              <a:tint val="40000"/>
              <a:alpha val="90000"/>
              <a:hueOff val="-10146325"/>
              <a:satOff val="9169"/>
              <a:lumOff val="11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875" tIns="15875" rIns="15875" bIns="15875" numCol="1" spcCol="1270" anchor="t" anchorCtr="0">
          <a:noAutofit/>
        </a:bodyPr>
        <a:lstStyle/>
        <a:p>
          <a:pPr marL="228600" lvl="1" indent="-228600" algn="l" defTabSz="1111250">
            <a:lnSpc>
              <a:spcPct val="90000"/>
            </a:lnSpc>
            <a:spcBef>
              <a:spcPct val="0"/>
            </a:spcBef>
            <a:spcAft>
              <a:spcPct val="15000"/>
            </a:spcAft>
            <a:buChar char="•"/>
          </a:pPr>
          <a:r>
            <a:rPr lang="en-US" sz="2500" kern="1200" dirty="0"/>
            <a:t>Managers and decision-makers are the major users.</a:t>
          </a:r>
        </a:p>
        <a:p>
          <a:pPr marL="228600" lvl="1" indent="-228600" algn="l" defTabSz="1111250">
            <a:lnSpc>
              <a:spcPct val="90000"/>
            </a:lnSpc>
            <a:spcBef>
              <a:spcPct val="0"/>
            </a:spcBef>
            <a:spcAft>
              <a:spcPct val="15000"/>
            </a:spcAft>
            <a:buChar char="•"/>
          </a:pPr>
          <a:r>
            <a:rPr lang="en-US" sz="2500" kern="1200" dirty="0"/>
            <a:t>Benefit the most. </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3">
            <a:hueOff val="-10265431"/>
            <a:satOff val="5332"/>
            <a:lumOff val="68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Just for Managers/ Decision-makers</a:t>
          </a:r>
        </a:p>
      </dsp:txBody>
      <dsp:txXfrm>
        <a:off x="105183" y="2475898"/>
        <a:ext cx="2417722" cy="19443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Relevant to manufacturing organization due to the historical of ERP.</a:t>
          </a:r>
        </a:p>
        <a:p>
          <a:pPr marL="114300" lvl="1" indent="-114300" algn="l" defTabSz="666750">
            <a:lnSpc>
              <a:spcPct val="90000"/>
            </a:lnSpc>
            <a:spcBef>
              <a:spcPct val="0"/>
            </a:spcBef>
            <a:spcAft>
              <a:spcPct val="15000"/>
            </a:spcAft>
            <a:buChar char="•"/>
          </a:pPr>
          <a:r>
            <a:rPr lang="en-US" sz="1500" kern="1200" dirty="0"/>
            <a:t>Developed from MRP (Material Requirement Planning) and MRP II (Manufacturing Resource Planning)</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Just for Manufacturing </a:t>
          </a:r>
          <a:r>
            <a:rPr lang="en-US" sz="2500" kern="1200" dirty="0" err="1"/>
            <a:t>Organisation</a:t>
          </a:r>
          <a:endParaRPr lang="en-US" sz="2500" kern="1200" dirty="0"/>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4">
            <a:tint val="40000"/>
            <a:alpha val="90000"/>
            <a:hueOff val="-9233402"/>
            <a:satOff val="21411"/>
            <a:lumOff val="635"/>
            <a:alphaOff val="0"/>
          </a:schemeClr>
        </a:solidFill>
        <a:ln w="25400" cap="flat" cmpd="sng" algn="ctr">
          <a:solidFill>
            <a:schemeClr val="accent4">
              <a:tint val="40000"/>
              <a:alpha val="90000"/>
              <a:hueOff val="-9233402"/>
              <a:satOff val="21411"/>
              <a:lumOff val="63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The implementation team consists of external consultant, vendor representatives and a select group of employee.</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4">
            <a:hueOff val="-8486309"/>
            <a:satOff val="15997"/>
            <a:lumOff val="-50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Just for the ERP Implementation Team</a:t>
          </a:r>
        </a:p>
      </dsp:txBody>
      <dsp:txXfrm>
        <a:off x="105183" y="2475898"/>
        <a:ext cx="2417722" cy="194432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Only involved initial cost for purchasing the software and hardware. </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No Additional Expenses after Implementation</a:t>
          </a:r>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3">
            <a:tint val="40000"/>
            <a:alpha val="90000"/>
            <a:hueOff val="-10146325"/>
            <a:satOff val="9169"/>
            <a:lumOff val="1117"/>
            <a:alphaOff val="0"/>
          </a:schemeClr>
        </a:solidFill>
        <a:ln w="25400" cap="flat" cmpd="sng" algn="ctr">
          <a:solidFill>
            <a:schemeClr val="accent3">
              <a:tint val="40000"/>
              <a:alpha val="90000"/>
              <a:hueOff val="-10146325"/>
              <a:satOff val="9169"/>
              <a:lumOff val="11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Take long time for the implementation.</a:t>
          </a:r>
        </a:p>
        <a:p>
          <a:pPr marL="228600" lvl="1" indent="-228600" algn="l" defTabSz="1066800">
            <a:lnSpc>
              <a:spcPct val="90000"/>
            </a:lnSpc>
            <a:spcBef>
              <a:spcPct val="0"/>
            </a:spcBef>
            <a:spcAft>
              <a:spcPct val="15000"/>
            </a:spcAft>
            <a:buChar char="•"/>
          </a:pPr>
          <a:r>
            <a:rPr lang="en-US" sz="2400" kern="1200" dirty="0"/>
            <a:t>Involved significant effort.  </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3">
            <a:hueOff val="-10265431"/>
            <a:satOff val="5332"/>
            <a:lumOff val="68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Slow Down the </a:t>
          </a:r>
          <a:r>
            <a:rPr lang="en-US" sz="2500" kern="1200" dirty="0" err="1"/>
            <a:t>Organisation</a:t>
          </a:r>
          <a:endParaRPr lang="en-US" sz="2500" kern="1200" dirty="0"/>
        </a:p>
      </dsp:txBody>
      <dsp:txXfrm>
        <a:off x="105183" y="2475898"/>
        <a:ext cx="2417722" cy="194432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t" anchorCtr="0">
          <a:noAutofit/>
        </a:bodyPr>
        <a:lstStyle/>
        <a:p>
          <a:pPr marL="228600" lvl="1" indent="-228600" algn="l" defTabSz="1155700">
            <a:lnSpc>
              <a:spcPct val="90000"/>
            </a:lnSpc>
            <a:spcBef>
              <a:spcPct val="0"/>
            </a:spcBef>
            <a:spcAft>
              <a:spcPct val="15000"/>
            </a:spcAft>
            <a:buChar char="•"/>
          </a:pPr>
          <a:r>
            <a:rPr lang="en-US" sz="2600" kern="1200" dirty="0"/>
            <a:t>With a big and expensive software. </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Just to Impress Customers</a:t>
          </a:r>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4">
            <a:tint val="40000"/>
            <a:alpha val="90000"/>
            <a:hueOff val="-9233402"/>
            <a:satOff val="21411"/>
            <a:lumOff val="635"/>
            <a:alphaOff val="0"/>
          </a:schemeClr>
        </a:solidFill>
        <a:ln w="25400" cap="flat" cmpd="sng" algn="ctr">
          <a:solidFill>
            <a:schemeClr val="accent4">
              <a:tint val="40000"/>
              <a:alpha val="90000"/>
              <a:hueOff val="-9233402"/>
              <a:satOff val="21411"/>
              <a:lumOff val="63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16510" rIns="16510" bIns="16510" numCol="1" spcCol="1270" anchor="t" anchorCtr="0">
          <a:noAutofit/>
        </a:bodyPr>
        <a:lstStyle/>
        <a:p>
          <a:pPr marL="228600" lvl="1" indent="-228600" algn="l" defTabSz="1155700">
            <a:lnSpc>
              <a:spcPct val="90000"/>
            </a:lnSpc>
            <a:spcBef>
              <a:spcPct val="0"/>
            </a:spcBef>
            <a:spcAft>
              <a:spcPct val="15000"/>
            </a:spcAft>
            <a:buChar char="•"/>
          </a:pPr>
          <a:r>
            <a:rPr lang="en-US" sz="2600" kern="1200" dirty="0"/>
            <a:t>Everything can be automated without people to operate, use and maintain. </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4">
            <a:hueOff val="-8486309"/>
            <a:satOff val="15997"/>
            <a:lumOff val="-50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ERP Packages will Take Care of Everything</a:t>
          </a:r>
        </a:p>
      </dsp:txBody>
      <dsp:txXfrm>
        <a:off x="105183" y="2475898"/>
        <a:ext cx="2417722" cy="194432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6FB83-EEB5-400F-8449-4E6D7D9A1D78}">
      <dsp:nvSpPr>
        <dsp:cNvPr id="0" name=""/>
        <dsp:cNvSpPr/>
      </dsp:nvSpPr>
      <dsp:spPr>
        <a:xfrm>
          <a:off x="2628088" y="552"/>
          <a:ext cx="3942132" cy="2154693"/>
        </a:xfrm>
        <a:prstGeom prst="rightArrow">
          <a:avLst>
            <a:gd name="adj1" fmla="val 75000"/>
            <a:gd name="adj2" fmla="val 50000"/>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All features and functions are the same. </a:t>
          </a:r>
        </a:p>
      </dsp:txBody>
      <dsp:txXfrm>
        <a:off x="2628088" y="269889"/>
        <a:ext cx="3134122" cy="1616019"/>
      </dsp:txXfrm>
    </dsp:sp>
    <dsp:sp modelId="{A08503C1-70EE-49B6-BD17-9C440641D9B0}">
      <dsp:nvSpPr>
        <dsp:cNvPr id="0" name=""/>
        <dsp:cNvSpPr/>
      </dsp:nvSpPr>
      <dsp:spPr>
        <a:xfrm>
          <a:off x="0" y="552"/>
          <a:ext cx="2628088" cy="2154693"/>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dirty="0"/>
            <a:t>One ERP Package will Suit Everybody</a:t>
          </a:r>
        </a:p>
      </dsp:txBody>
      <dsp:txXfrm>
        <a:off x="105183" y="105735"/>
        <a:ext cx="2417722" cy="1944327"/>
      </dsp:txXfrm>
    </dsp:sp>
    <dsp:sp modelId="{EB761578-BB3E-4FFF-BD48-A16C2A99BD6D}">
      <dsp:nvSpPr>
        <dsp:cNvPr id="0" name=""/>
        <dsp:cNvSpPr/>
      </dsp:nvSpPr>
      <dsp:spPr>
        <a:xfrm>
          <a:off x="2628088" y="2370715"/>
          <a:ext cx="3942132" cy="2154693"/>
        </a:xfrm>
        <a:prstGeom prst="rightArrow">
          <a:avLst>
            <a:gd name="adj1" fmla="val 75000"/>
            <a:gd name="adj2" fmla="val 50000"/>
          </a:avLst>
        </a:prstGeom>
        <a:solidFill>
          <a:schemeClr val="accent3">
            <a:tint val="40000"/>
            <a:alpha val="90000"/>
            <a:hueOff val="-10146325"/>
            <a:satOff val="9169"/>
            <a:lumOff val="1117"/>
            <a:alphaOff val="0"/>
          </a:schemeClr>
        </a:solidFill>
        <a:ln w="25400" cap="flat" cmpd="sng" algn="ctr">
          <a:solidFill>
            <a:schemeClr val="accent3">
              <a:tint val="40000"/>
              <a:alpha val="90000"/>
              <a:hueOff val="-10146325"/>
              <a:satOff val="9169"/>
              <a:lumOff val="11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Sophisticated and high-end tools.</a:t>
          </a:r>
        </a:p>
        <a:p>
          <a:pPr marL="228600" lvl="1" indent="-228600" algn="l" defTabSz="889000">
            <a:lnSpc>
              <a:spcPct val="90000"/>
            </a:lnSpc>
            <a:spcBef>
              <a:spcPct val="0"/>
            </a:spcBef>
            <a:spcAft>
              <a:spcPct val="15000"/>
            </a:spcAft>
            <a:buChar char="•"/>
          </a:pPr>
          <a:r>
            <a:rPr lang="en-US" sz="2000" kern="1200" dirty="0"/>
            <a:t>Complexity in implementation and managing. </a:t>
          </a:r>
        </a:p>
      </dsp:txBody>
      <dsp:txXfrm>
        <a:off x="2628088" y="2640052"/>
        <a:ext cx="3134122" cy="1616019"/>
      </dsp:txXfrm>
    </dsp:sp>
    <dsp:sp modelId="{E093E0FE-C0C9-4219-90A6-7DFF8EC25EF8}">
      <dsp:nvSpPr>
        <dsp:cNvPr id="0" name=""/>
        <dsp:cNvSpPr/>
      </dsp:nvSpPr>
      <dsp:spPr>
        <a:xfrm>
          <a:off x="0" y="2370715"/>
          <a:ext cx="2628088" cy="2154693"/>
        </a:xfrm>
        <a:prstGeom prst="roundRect">
          <a:avLst/>
        </a:prstGeom>
        <a:solidFill>
          <a:schemeClr val="accent3">
            <a:hueOff val="-10265431"/>
            <a:satOff val="5332"/>
            <a:lumOff val="68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marL="0" lvl="0" indent="0" algn="ctr" defTabSz="1333500">
            <a:lnSpc>
              <a:spcPct val="90000"/>
            </a:lnSpc>
            <a:spcBef>
              <a:spcPct val="0"/>
            </a:spcBef>
            <a:spcAft>
              <a:spcPct val="35000"/>
            </a:spcAft>
            <a:buNone/>
          </a:pPr>
          <a:r>
            <a:rPr lang="en-US" sz="3000" kern="1200" dirty="0"/>
            <a:t>Very Expensive</a:t>
          </a:r>
        </a:p>
      </dsp:txBody>
      <dsp:txXfrm>
        <a:off x="105183" y="2475898"/>
        <a:ext cx="2417722" cy="1944327"/>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CT107-3-2-ENTS Enterprise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Enterprise Resource Planning (ERP)(Part 1)</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40.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2" Type="http://schemas.openxmlformats.org/officeDocument/2006/relationships/hyperlink" Target="https://www.fortunebusinessinsights.com/enterprise-resource-planning-erp-software-market-102498" TargetMode="Externa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9477828"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3200" b="0" dirty="0"/>
              <a:t>Enterprise Resource Planning (ERP)(Part 1)</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277258" y="3700242"/>
            <a:ext cx="10724242" cy="711199"/>
          </a:xfrm>
        </p:spPr>
        <p:txBody>
          <a:bodyPr/>
          <a:lstStyle/>
          <a:p>
            <a:pPr marL="0" indent="0">
              <a:buNone/>
            </a:pPr>
            <a:r>
              <a:rPr lang="en-US" dirty="0"/>
              <a:t> CT107-3-2-ENTS Enterprise Systems</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1808181058"/>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accent3">
              <a:lumMod val="60000"/>
              <a:lumOff val="4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Cost of maintenance and operation cost incurred for upgrading software and hardware, renewal of contract with vendors, training, refresher courses. </a:t>
            </a:r>
            <a:endParaRPr kumimoji="0" lang="en-US" sz="1800" b="0" i="0" u="none" strike="noStrike" cap="none" normalizeH="0" baseline="0" dirty="0">
              <a:ln>
                <a:noFill/>
              </a:ln>
              <a:solidFill>
                <a:schemeClr val="tx1"/>
              </a:solidFill>
              <a:effectLst/>
              <a:latin typeface="Arial" charset="0"/>
            </a:endParaRP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chemeClr val="tx2">
              <a:lumMod val="20000"/>
              <a:lumOff val="8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ERP eliminates duplication of efforts and giving faster and accurate result. </a:t>
            </a:r>
            <a:endParaRPr kumimoji="0" lang="en-US" sz="18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1347911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88089904"/>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bg2">
              <a:lumMod val="9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ERP helps to serve customers better by acting faster, respond better and deliver high-quality products and services.</a:t>
            </a: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rgbClr val="FFC0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ERP will not deliver the promise if the users are not using </a:t>
            </a:r>
            <a:r>
              <a:rPr lang="en-US" dirty="0">
                <a:latin typeface="Arial" charset="0"/>
              </a:rPr>
              <a:t>and maintaining it</a:t>
            </a:r>
            <a:r>
              <a:rPr kumimoji="0" lang="en-US" sz="1800" b="0" i="0" u="none" strike="noStrike" cap="none" normalizeH="0" baseline="0" dirty="0">
                <a:ln>
                  <a:noFill/>
                </a:ln>
                <a:solidFill>
                  <a:schemeClr val="tx1"/>
                </a:solidFill>
                <a:effectLst/>
                <a:latin typeface="Arial" charset="0"/>
              </a:rPr>
              <a:t>. Especially business activities that need human intervention and judgement. </a:t>
            </a:r>
          </a:p>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It is not to substitute human intelligence and decision-making.</a:t>
            </a:r>
            <a:r>
              <a:rPr kumimoji="0" lang="en-US" sz="1800" b="0" i="0" u="none" strike="noStrike" cap="none" normalizeH="0" baseline="0" dirty="0">
                <a:ln>
                  <a:noFill/>
                </a:ln>
                <a:solidFill>
                  <a:schemeClr val="tx1"/>
                </a:solidFill>
                <a:effectLst/>
                <a:latin typeface="Arial" charset="0"/>
              </a:rPr>
              <a:t> </a:t>
            </a:r>
          </a:p>
        </p:txBody>
      </p:sp>
    </p:spTree>
    <p:extLst>
      <p:ext uri="{BB962C8B-B14F-4D97-AF65-F5344CB8AC3E}">
        <p14:creationId xmlns:p14="http://schemas.microsoft.com/office/powerpoint/2010/main" val="2729446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2091856279"/>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accent3">
              <a:lumMod val="60000"/>
              <a:lumOff val="4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Multiple features and functions are available to fit the organizational culture, practices and procedures. Need to analyze before selecting and purchasing. </a:t>
            </a:r>
            <a:endParaRPr kumimoji="0" lang="en-US" sz="1800" b="0" i="0" u="none" strike="noStrike" cap="none" normalizeH="0" baseline="0" dirty="0">
              <a:ln>
                <a:noFill/>
              </a:ln>
              <a:solidFill>
                <a:schemeClr val="tx1"/>
              </a:solidFill>
              <a:effectLst/>
              <a:latin typeface="Arial" charset="0"/>
            </a:endParaRP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chemeClr val="tx2">
              <a:lumMod val="20000"/>
              <a:lumOff val="8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Weighed against the benefits, the money spent on ERP is well spent. </a:t>
            </a:r>
            <a:endParaRPr kumimoji="0" lang="en-US" sz="18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123508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History of ERP</a:t>
            </a:r>
          </a:p>
        </p:txBody>
      </p:sp>
      <p:graphicFrame>
        <p:nvGraphicFramePr>
          <p:cNvPr id="5" name="Table 5">
            <a:extLst>
              <a:ext uri="{FF2B5EF4-FFF2-40B4-BE49-F238E27FC236}">
                <a16:creationId xmlns:a16="http://schemas.microsoft.com/office/drawing/2014/main" id="{DE69C4CC-9AB6-9CB2-79AF-00AC7B37491F}"/>
              </a:ext>
            </a:extLst>
          </p:cNvPr>
          <p:cNvGraphicFramePr>
            <a:graphicFrameLocks noGrp="1"/>
          </p:cNvGraphicFramePr>
          <p:nvPr>
            <p:ph idx="1"/>
            <p:extLst>
              <p:ext uri="{D42A27DB-BD31-4B8C-83A1-F6EECF244321}">
                <p14:modId xmlns:p14="http://schemas.microsoft.com/office/powerpoint/2010/main" val="190135293"/>
              </p:ext>
            </p:extLst>
          </p:nvPr>
        </p:nvGraphicFramePr>
        <p:xfrm>
          <a:off x="295275" y="1417638"/>
          <a:ext cx="11601450" cy="2931160"/>
        </p:xfrm>
        <a:graphic>
          <a:graphicData uri="http://schemas.openxmlformats.org/drawingml/2006/table">
            <a:tbl>
              <a:tblPr firstRow="1" bandRow="1">
                <a:tableStyleId>{93296810-A885-4BE3-A3E7-6D5BEEA58F35}</a:tableStyleId>
              </a:tblPr>
              <a:tblGrid>
                <a:gridCol w="1893289">
                  <a:extLst>
                    <a:ext uri="{9D8B030D-6E8A-4147-A177-3AD203B41FA5}">
                      <a16:colId xmlns:a16="http://schemas.microsoft.com/office/drawing/2014/main" val="2423833458"/>
                    </a:ext>
                  </a:extLst>
                </a:gridCol>
                <a:gridCol w="3117954">
                  <a:extLst>
                    <a:ext uri="{9D8B030D-6E8A-4147-A177-3AD203B41FA5}">
                      <a16:colId xmlns:a16="http://schemas.microsoft.com/office/drawing/2014/main" val="2338432845"/>
                    </a:ext>
                  </a:extLst>
                </a:gridCol>
                <a:gridCol w="6590207">
                  <a:extLst>
                    <a:ext uri="{9D8B030D-6E8A-4147-A177-3AD203B41FA5}">
                      <a16:colId xmlns:a16="http://schemas.microsoft.com/office/drawing/2014/main" val="2739387063"/>
                    </a:ext>
                  </a:extLst>
                </a:gridCol>
              </a:tblGrid>
              <a:tr h="370840">
                <a:tc>
                  <a:txBody>
                    <a:bodyPr/>
                    <a:lstStyle/>
                    <a:p>
                      <a:pPr algn="ctr"/>
                      <a:r>
                        <a:rPr lang="en-US" dirty="0"/>
                        <a:t>Timeline</a:t>
                      </a:r>
                    </a:p>
                  </a:txBody>
                  <a:tcPr/>
                </a:tc>
                <a:tc>
                  <a:txBody>
                    <a:bodyPr/>
                    <a:lstStyle/>
                    <a:p>
                      <a:pPr algn="ctr"/>
                      <a:r>
                        <a:rPr lang="en-US" dirty="0"/>
                        <a:t>System</a:t>
                      </a:r>
                    </a:p>
                  </a:txBody>
                  <a:tcPr/>
                </a:tc>
                <a:tc>
                  <a:txBody>
                    <a:bodyPr/>
                    <a:lstStyle/>
                    <a:p>
                      <a:pPr algn="ctr"/>
                      <a:r>
                        <a:rPr lang="en-US" dirty="0"/>
                        <a:t>Descriptions</a:t>
                      </a:r>
                    </a:p>
                  </a:txBody>
                  <a:tcPr/>
                </a:tc>
                <a:extLst>
                  <a:ext uri="{0D108BD9-81ED-4DB2-BD59-A6C34878D82A}">
                    <a16:rowId xmlns:a16="http://schemas.microsoft.com/office/drawing/2014/main" val="3850004520"/>
                  </a:ext>
                </a:extLst>
              </a:tr>
              <a:tr h="370840">
                <a:tc>
                  <a:txBody>
                    <a:bodyPr/>
                    <a:lstStyle/>
                    <a:p>
                      <a:r>
                        <a:rPr lang="en-US" dirty="0"/>
                        <a:t>1960s</a:t>
                      </a:r>
                    </a:p>
                  </a:txBody>
                  <a:tcPr/>
                </a:tc>
                <a:tc>
                  <a:txBody>
                    <a:bodyPr/>
                    <a:lstStyle/>
                    <a:p>
                      <a:r>
                        <a:rPr lang="en-US" dirty="0"/>
                        <a:t>Inventory Management and Control</a:t>
                      </a:r>
                    </a:p>
                  </a:txBody>
                  <a:tcPr/>
                </a:tc>
                <a:tc>
                  <a:txBody>
                    <a:bodyPr/>
                    <a:lstStyle/>
                    <a:p>
                      <a:pPr marL="285750" indent="-285750">
                        <a:buFont typeface="Arial" panose="020B0604020202020204" pitchFamily="34" charset="0"/>
                        <a:buChar char="•"/>
                      </a:pPr>
                      <a:r>
                        <a:rPr lang="en-US" dirty="0"/>
                        <a:t>Combination of Information Technology and business processes of maintaining appropriate stock level in warehouse. </a:t>
                      </a:r>
                    </a:p>
                    <a:p>
                      <a:pPr marL="285750" indent="-285750">
                        <a:buFont typeface="Arial" panose="020B0604020202020204" pitchFamily="34" charset="0"/>
                        <a:buChar char="•"/>
                      </a:pPr>
                      <a:r>
                        <a:rPr lang="en-US" dirty="0"/>
                        <a:t>Activities:</a:t>
                      </a:r>
                    </a:p>
                    <a:p>
                      <a:pPr marL="742950" lvl="1" indent="-285750">
                        <a:buFont typeface="Arial" panose="020B0604020202020204" pitchFamily="34" charset="0"/>
                        <a:buChar char="•"/>
                      </a:pPr>
                      <a:r>
                        <a:rPr lang="en-US" dirty="0"/>
                        <a:t>Identifying inventory requirements,</a:t>
                      </a:r>
                    </a:p>
                    <a:p>
                      <a:pPr marL="742950" lvl="1" indent="-285750">
                        <a:buFont typeface="Arial" panose="020B0604020202020204" pitchFamily="34" charset="0"/>
                        <a:buChar char="•"/>
                      </a:pPr>
                      <a:r>
                        <a:rPr lang="en-US" dirty="0"/>
                        <a:t>Setting targets,</a:t>
                      </a:r>
                    </a:p>
                    <a:p>
                      <a:pPr marL="742950" lvl="1" indent="-285750">
                        <a:buFont typeface="Arial" panose="020B0604020202020204" pitchFamily="34" charset="0"/>
                        <a:buChar char="•"/>
                      </a:pPr>
                      <a:r>
                        <a:rPr lang="en-US" dirty="0"/>
                        <a:t>Providing replenishment techniques and options,</a:t>
                      </a:r>
                    </a:p>
                    <a:p>
                      <a:pPr marL="742950" lvl="1" indent="-285750">
                        <a:buFont typeface="Arial" panose="020B0604020202020204" pitchFamily="34" charset="0"/>
                        <a:buChar char="•"/>
                      </a:pPr>
                      <a:r>
                        <a:rPr lang="en-US" dirty="0"/>
                        <a:t>Monitoring item usages,</a:t>
                      </a:r>
                    </a:p>
                    <a:p>
                      <a:pPr marL="742950" lvl="1" indent="-285750">
                        <a:buFont typeface="Arial" panose="020B0604020202020204" pitchFamily="34" charset="0"/>
                        <a:buChar char="•"/>
                      </a:pPr>
                      <a:r>
                        <a:rPr lang="en-US" dirty="0"/>
                        <a:t>Reconciling the inventory balance,</a:t>
                      </a:r>
                    </a:p>
                    <a:p>
                      <a:pPr marL="742950" lvl="1" indent="-285750">
                        <a:buFont typeface="Arial" panose="020B0604020202020204" pitchFamily="34" charset="0"/>
                        <a:buChar char="•"/>
                      </a:pPr>
                      <a:r>
                        <a:rPr lang="en-US" dirty="0"/>
                        <a:t>Reporting inventory status.</a:t>
                      </a:r>
                    </a:p>
                  </a:txBody>
                  <a:tcPr/>
                </a:tc>
                <a:extLst>
                  <a:ext uri="{0D108BD9-81ED-4DB2-BD59-A6C34878D82A}">
                    <a16:rowId xmlns:a16="http://schemas.microsoft.com/office/drawing/2014/main" val="1334921337"/>
                  </a:ext>
                </a:extLst>
              </a:tr>
            </a:tbl>
          </a:graphicData>
        </a:graphic>
      </p:graphicFrame>
    </p:spTree>
    <p:extLst>
      <p:ext uri="{BB962C8B-B14F-4D97-AF65-F5344CB8AC3E}">
        <p14:creationId xmlns:p14="http://schemas.microsoft.com/office/powerpoint/2010/main" val="1365729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History of ERP</a:t>
            </a:r>
          </a:p>
        </p:txBody>
      </p:sp>
      <p:graphicFrame>
        <p:nvGraphicFramePr>
          <p:cNvPr id="5" name="Table 5">
            <a:extLst>
              <a:ext uri="{FF2B5EF4-FFF2-40B4-BE49-F238E27FC236}">
                <a16:creationId xmlns:a16="http://schemas.microsoft.com/office/drawing/2014/main" id="{DE69C4CC-9AB6-9CB2-79AF-00AC7B37491F}"/>
              </a:ext>
            </a:extLst>
          </p:cNvPr>
          <p:cNvGraphicFramePr>
            <a:graphicFrameLocks noGrp="1"/>
          </p:cNvGraphicFramePr>
          <p:nvPr>
            <p:ph idx="1"/>
            <p:extLst>
              <p:ext uri="{D42A27DB-BD31-4B8C-83A1-F6EECF244321}">
                <p14:modId xmlns:p14="http://schemas.microsoft.com/office/powerpoint/2010/main" val="542463235"/>
              </p:ext>
            </p:extLst>
          </p:nvPr>
        </p:nvGraphicFramePr>
        <p:xfrm>
          <a:off x="295275" y="1417638"/>
          <a:ext cx="11601450" cy="4211320"/>
        </p:xfrm>
        <a:graphic>
          <a:graphicData uri="http://schemas.openxmlformats.org/drawingml/2006/table">
            <a:tbl>
              <a:tblPr firstRow="1" bandRow="1">
                <a:tableStyleId>{93296810-A885-4BE3-A3E7-6D5BEEA58F35}</a:tableStyleId>
              </a:tblPr>
              <a:tblGrid>
                <a:gridCol w="1893289">
                  <a:extLst>
                    <a:ext uri="{9D8B030D-6E8A-4147-A177-3AD203B41FA5}">
                      <a16:colId xmlns:a16="http://schemas.microsoft.com/office/drawing/2014/main" val="2423833458"/>
                    </a:ext>
                  </a:extLst>
                </a:gridCol>
                <a:gridCol w="3117954">
                  <a:extLst>
                    <a:ext uri="{9D8B030D-6E8A-4147-A177-3AD203B41FA5}">
                      <a16:colId xmlns:a16="http://schemas.microsoft.com/office/drawing/2014/main" val="2338432845"/>
                    </a:ext>
                  </a:extLst>
                </a:gridCol>
                <a:gridCol w="6590207">
                  <a:extLst>
                    <a:ext uri="{9D8B030D-6E8A-4147-A177-3AD203B41FA5}">
                      <a16:colId xmlns:a16="http://schemas.microsoft.com/office/drawing/2014/main" val="2739387063"/>
                    </a:ext>
                  </a:extLst>
                </a:gridCol>
              </a:tblGrid>
              <a:tr h="370840">
                <a:tc>
                  <a:txBody>
                    <a:bodyPr/>
                    <a:lstStyle/>
                    <a:p>
                      <a:pPr algn="ctr"/>
                      <a:r>
                        <a:rPr lang="en-US" dirty="0"/>
                        <a:t>Timeline</a:t>
                      </a:r>
                    </a:p>
                  </a:txBody>
                  <a:tcPr/>
                </a:tc>
                <a:tc>
                  <a:txBody>
                    <a:bodyPr/>
                    <a:lstStyle/>
                    <a:p>
                      <a:pPr algn="ctr"/>
                      <a:r>
                        <a:rPr lang="en-US" dirty="0"/>
                        <a:t>System</a:t>
                      </a:r>
                    </a:p>
                  </a:txBody>
                  <a:tcPr/>
                </a:tc>
                <a:tc>
                  <a:txBody>
                    <a:bodyPr/>
                    <a:lstStyle/>
                    <a:p>
                      <a:pPr algn="ctr"/>
                      <a:r>
                        <a:rPr lang="en-US" dirty="0"/>
                        <a:t>Descriptions</a:t>
                      </a:r>
                    </a:p>
                  </a:txBody>
                  <a:tcPr/>
                </a:tc>
                <a:extLst>
                  <a:ext uri="{0D108BD9-81ED-4DB2-BD59-A6C34878D82A}">
                    <a16:rowId xmlns:a16="http://schemas.microsoft.com/office/drawing/2014/main" val="3850004520"/>
                  </a:ext>
                </a:extLst>
              </a:tr>
              <a:tr h="370840">
                <a:tc>
                  <a:txBody>
                    <a:bodyPr/>
                    <a:lstStyle/>
                    <a:p>
                      <a:r>
                        <a:rPr lang="en-US" dirty="0"/>
                        <a:t>1970s</a:t>
                      </a:r>
                    </a:p>
                  </a:txBody>
                  <a:tcPr/>
                </a:tc>
                <a:tc>
                  <a:txBody>
                    <a:bodyPr/>
                    <a:lstStyle/>
                    <a:p>
                      <a:r>
                        <a:rPr lang="en-US" dirty="0"/>
                        <a:t>Material Requirement Planning (MRP)</a:t>
                      </a:r>
                    </a:p>
                  </a:txBody>
                  <a:tcPr/>
                </a:tc>
                <a:tc>
                  <a:txBody>
                    <a:bodyPr/>
                    <a:lstStyle/>
                    <a:p>
                      <a:pPr marL="285750" indent="-285750">
                        <a:buFont typeface="Arial" panose="020B0604020202020204" pitchFamily="34" charset="0"/>
                        <a:buChar char="•"/>
                      </a:pPr>
                      <a:r>
                        <a:rPr lang="en-US" dirty="0"/>
                        <a:t>For scheduling production processes which including the schedules for operations and raw material purchases based on:</a:t>
                      </a:r>
                    </a:p>
                    <a:p>
                      <a:pPr marL="742950" lvl="1" indent="-285750">
                        <a:buFont typeface="Arial" panose="020B0604020202020204" pitchFamily="34" charset="0"/>
                        <a:buChar char="•"/>
                      </a:pPr>
                      <a:r>
                        <a:rPr lang="en-US" dirty="0"/>
                        <a:t>The production requirements of finished good,</a:t>
                      </a:r>
                    </a:p>
                    <a:p>
                      <a:pPr marL="742950" lvl="1" indent="-285750">
                        <a:buFont typeface="Arial" panose="020B0604020202020204" pitchFamily="34" charset="0"/>
                        <a:buChar char="•"/>
                      </a:pPr>
                      <a:r>
                        <a:rPr lang="en-US" dirty="0"/>
                        <a:t>The structure of the production system,</a:t>
                      </a:r>
                    </a:p>
                    <a:p>
                      <a:pPr marL="742950" lvl="1" indent="-285750">
                        <a:buFont typeface="Arial" panose="020B0604020202020204" pitchFamily="34" charset="0"/>
                        <a:buChar char="•"/>
                      </a:pPr>
                      <a:r>
                        <a:rPr lang="en-US" dirty="0"/>
                        <a:t>The current inventories levels,</a:t>
                      </a:r>
                    </a:p>
                    <a:p>
                      <a:pPr marL="742950" lvl="1" indent="-285750">
                        <a:buFont typeface="Arial" panose="020B0604020202020204" pitchFamily="34" charset="0"/>
                        <a:buChar char="•"/>
                      </a:pPr>
                      <a:r>
                        <a:rPr lang="en-US" dirty="0"/>
                        <a:t>The lot sizing procedure for each operation. </a:t>
                      </a:r>
                    </a:p>
                  </a:txBody>
                  <a:tcPr/>
                </a:tc>
                <a:extLst>
                  <a:ext uri="{0D108BD9-81ED-4DB2-BD59-A6C34878D82A}">
                    <a16:rowId xmlns:a16="http://schemas.microsoft.com/office/drawing/2014/main" val="1334921337"/>
                  </a:ext>
                </a:extLst>
              </a:tr>
              <a:tr h="370840">
                <a:tc>
                  <a:txBody>
                    <a:bodyPr/>
                    <a:lstStyle/>
                    <a:p>
                      <a:r>
                        <a:rPr lang="en-US" dirty="0"/>
                        <a:t>1980s</a:t>
                      </a:r>
                    </a:p>
                  </a:txBody>
                  <a:tcPr/>
                </a:tc>
                <a:tc>
                  <a:txBody>
                    <a:bodyPr/>
                    <a:lstStyle/>
                    <a:p>
                      <a:r>
                        <a:rPr lang="en-US" dirty="0"/>
                        <a:t>Manufacturing Requirement Planning (MRP II)</a:t>
                      </a:r>
                    </a:p>
                  </a:txBody>
                  <a:tcPr/>
                </a:tc>
                <a:tc>
                  <a:txBody>
                    <a:bodyPr/>
                    <a:lstStyle/>
                    <a:p>
                      <a:pPr marL="285750" lvl="0" indent="-285750">
                        <a:buFont typeface="Arial" panose="020B0604020202020204" pitchFamily="34" charset="0"/>
                        <a:buChar char="•"/>
                      </a:pPr>
                      <a:r>
                        <a:rPr lang="en-US" dirty="0"/>
                        <a:t>For coordinating manufacturing processes, from product planning, parts purchase, inventory control to product distribution.</a:t>
                      </a:r>
                    </a:p>
                  </a:txBody>
                  <a:tcPr/>
                </a:tc>
                <a:extLst>
                  <a:ext uri="{0D108BD9-81ED-4DB2-BD59-A6C34878D82A}">
                    <a16:rowId xmlns:a16="http://schemas.microsoft.com/office/drawing/2014/main" val="3606639707"/>
                  </a:ext>
                </a:extLst>
              </a:tr>
              <a:tr h="370840">
                <a:tc>
                  <a:txBody>
                    <a:bodyPr/>
                    <a:lstStyle/>
                    <a:p>
                      <a:r>
                        <a:rPr lang="en-US" dirty="0"/>
                        <a:t>1990s</a:t>
                      </a:r>
                    </a:p>
                  </a:txBody>
                  <a:tcPr/>
                </a:tc>
                <a:tc>
                  <a:txBody>
                    <a:bodyPr/>
                    <a:lstStyle/>
                    <a:p>
                      <a:r>
                        <a:rPr lang="en-US" dirty="0"/>
                        <a:t>Enterprise Resource Planning (ERP)</a:t>
                      </a:r>
                    </a:p>
                  </a:txBody>
                  <a:tcPr/>
                </a:tc>
                <a:tc>
                  <a:txBody>
                    <a:bodyPr/>
                    <a:lstStyle/>
                    <a:p>
                      <a:pPr marL="285750" lvl="0" indent="-285750">
                        <a:buFont typeface="Arial" panose="020B0604020202020204" pitchFamily="34" charset="0"/>
                        <a:buChar char="•"/>
                      </a:pPr>
                      <a:r>
                        <a:rPr lang="en-US" dirty="0"/>
                        <a:t>Use multi-module application software for improving the performance of the internal business processes.</a:t>
                      </a:r>
                    </a:p>
                    <a:p>
                      <a:pPr marL="285750" lvl="0" indent="-285750">
                        <a:buFont typeface="Arial" panose="020B0604020202020204" pitchFamily="34" charset="0"/>
                        <a:buChar char="•"/>
                      </a:pPr>
                      <a:r>
                        <a:rPr lang="en-US" dirty="0"/>
                        <a:t>Integrate business activities across functional departments. </a:t>
                      </a:r>
                    </a:p>
                  </a:txBody>
                  <a:tcPr/>
                </a:tc>
                <a:extLst>
                  <a:ext uri="{0D108BD9-81ED-4DB2-BD59-A6C34878D82A}">
                    <a16:rowId xmlns:a16="http://schemas.microsoft.com/office/drawing/2014/main" val="1647702704"/>
                  </a:ext>
                </a:extLst>
              </a:tr>
            </a:tbl>
          </a:graphicData>
        </a:graphic>
      </p:graphicFrame>
    </p:spTree>
    <p:extLst>
      <p:ext uri="{BB962C8B-B14F-4D97-AF65-F5344CB8AC3E}">
        <p14:creationId xmlns:p14="http://schemas.microsoft.com/office/powerpoint/2010/main" val="3523909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pPr marL="0" indent="0">
              <a:buNone/>
            </a:pPr>
            <a:r>
              <a:rPr lang="en-MY" dirty="0"/>
              <a:t>According Fortune Business Insight (2020) , </a:t>
            </a:r>
          </a:p>
          <a:p>
            <a:endParaRPr lang="en-MY" dirty="0"/>
          </a:p>
          <a:p>
            <a:pPr marL="0" indent="0" algn="ctr">
              <a:buNone/>
            </a:pPr>
            <a:r>
              <a:rPr lang="en-MY" sz="2800" b="1" dirty="0"/>
              <a:t>“T</a:t>
            </a:r>
            <a:r>
              <a:rPr lang="en-US" sz="2800" b="1" dirty="0"/>
              <a:t>he global Enterprise Resource Planning (ERP) software market size is projected to grow from $46.86 billion in 2023 to $71.34 billion by 2030”</a:t>
            </a:r>
          </a:p>
          <a:p>
            <a:pPr marL="0" indent="0" algn="ctr">
              <a:buNone/>
            </a:pPr>
            <a:endParaRPr lang="en-US" dirty="0"/>
          </a:p>
          <a:p>
            <a:pPr marL="0" indent="0" algn="ctr">
              <a:buNone/>
            </a:pPr>
            <a:r>
              <a:rPr lang="en-US" dirty="0"/>
              <a:t>The main player are Oracle Corporation, IBM Corporation, SAP SE, Workday, Inc., Microsoft Corporation</a:t>
            </a:r>
            <a:endParaRPr lang="en-US" dirty="0">
              <a:hlinkClick r:id="rId2"/>
            </a:endParaRPr>
          </a:p>
          <a:p>
            <a:pPr marL="0" indent="0">
              <a:buNone/>
            </a:pPr>
            <a:endParaRPr lang="en-US" dirty="0">
              <a:hlinkClick r:id="rId2"/>
            </a:endParaRPr>
          </a:p>
          <a:p>
            <a:pPr marL="0" indent="0">
              <a:buNone/>
            </a:pPr>
            <a:r>
              <a:rPr lang="en-US" dirty="0"/>
              <a:t>Read more: https://www.fortunebusinessinsights.com/enterprise-resource-planning-erp-software-market-102498</a:t>
            </a:r>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Growth of the ERP Market</a:t>
            </a:r>
          </a:p>
        </p:txBody>
      </p:sp>
    </p:spTree>
    <p:extLst>
      <p:ext uri="{BB962C8B-B14F-4D97-AF65-F5344CB8AC3E}">
        <p14:creationId xmlns:p14="http://schemas.microsoft.com/office/powerpoint/2010/main" val="2453307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r>
              <a:rPr lang="en-MY" dirty="0"/>
              <a:t>Enable improved business performance</a:t>
            </a:r>
          </a:p>
          <a:p>
            <a:pPr lvl="1"/>
            <a:r>
              <a:rPr lang="en-MY" dirty="0"/>
              <a:t>Cycle time reduction</a:t>
            </a:r>
          </a:p>
          <a:p>
            <a:pPr lvl="1"/>
            <a:r>
              <a:rPr lang="en-MY" dirty="0"/>
              <a:t>Increased business agility</a:t>
            </a:r>
          </a:p>
          <a:p>
            <a:pPr lvl="1"/>
            <a:r>
              <a:rPr lang="en-MY" dirty="0"/>
              <a:t>Inventory reduction</a:t>
            </a:r>
          </a:p>
          <a:p>
            <a:pPr lvl="1"/>
            <a:r>
              <a:rPr lang="en-MY" dirty="0"/>
              <a:t>Order fulfilment improvement</a:t>
            </a:r>
          </a:p>
          <a:p>
            <a:r>
              <a:rPr lang="en-MY" dirty="0"/>
              <a:t>Support business growth requirements</a:t>
            </a:r>
          </a:p>
          <a:p>
            <a:pPr lvl="1"/>
            <a:r>
              <a:rPr lang="en-MY" dirty="0"/>
              <a:t>New product/ product lines, new customers</a:t>
            </a:r>
          </a:p>
          <a:p>
            <a:pPr lvl="1"/>
            <a:r>
              <a:rPr lang="en-MY" dirty="0"/>
              <a:t>Global requirements including multiple languages and currencies</a:t>
            </a:r>
          </a:p>
          <a:p>
            <a:r>
              <a:rPr lang="en-MY" dirty="0"/>
              <a:t>Provides flexible, integrated, real-time decision support</a:t>
            </a:r>
          </a:p>
          <a:p>
            <a:pPr lvl="1"/>
            <a:r>
              <a:rPr lang="en-MY" dirty="0"/>
              <a:t>Improve responsiveness across the organisation</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Reasons - Growth of the ERP Market</a:t>
            </a:r>
          </a:p>
        </p:txBody>
      </p:sp>
    </p:spTree>
    <p:extLst>
      <p:ext uri="{BB962C8B-B14F-4D97-AF65-F5344CB8AC3E}">
        <p14:creationId xmlns:p14="http://schemas.microsoft.com/office/powerpoint/2010/main" val="1122207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r>
              <a:rPr lang="en-MY" dirty="0"/>
              <a:t>Eliminate limitation in legacy system</a:t>
            </a:r>
          </a:p>
          <a:p>
            <a:pPr lvl="1"/>
            <a:r>
              <a:rPr lang="en-MY" dirty="0"/>
              <a:t>Century dating issues</a:t>
            </a:r>
          </a:p>
          <a:p>
            <a:pPr lvl="1"/>
            <a:r>
              <a:rPr lang="en-MY" dirty="0"/>
              <a:t>Fragmentation of data and processing</a:t>
            </a:r>
          </a:p>
          <a:p>
            <a:pPr lvl="1"/>
            <a:r>
              <a:rPr lang="en-MY" dirty="0"/>
              <a:t>Inflexibility to change</a:t>
            </a:r>
          </a:p>
          <a:p>
            <a:pPr lvl="1"/>
            <a:r>
              <a:rPr lang="en-MY" dirty="0"/>
              <a:t>Insupportable technologies</a:t>
            </a:r>
          </a:p>
          <a:p>
            <a:r>
              <a:rPr lang="en-MY" dirty="0"/>
              <a:t>Take advantage of the untapped mid-market (medium-size organisations)</a:t>
            </a:r>
          </a:p>
          <a:p>
            <a:pPr lvl="1"/>
            <a:r>
              <a:rPr lang="en-MY" dirty="0"/>
              <a:t>Increased functionality at a reasonable cost</a:t>
            </a:r>
          </a:p>
          <a:p>
            <a:pPr lvl="1"/>
            <a:r>
              <a:rPr lang="en-MY" dirty="0"/>
              <a:t>Client server/ open systems technology</a:t>
            </a:r>
          </a:p>
          <a:p>
            <a:pPr lvl="1"/>
            <a:r>
              <a:rPr lang="en-MY" dirty="0"/>
              <a:t>Vertical market solution. </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Reasons - Growth of the ERP Market</a:t>
            </a:r>
          </a:p>
        </p:txBody>
      </p:sp>
    </p:spTree>
    <p:extLst>
      <p:ext uri="{BB962C8B-B14F-4D97-AF65-F5344CB8AC3E}">
        <p14:creationId xmlns:p14="http://schemas.microsoft.com/office/powerpoint/2010/main" val="27883731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dirty="0"/>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t>What are the main goals of Enterprise Resource Planning (ERP) software?</a:t>
            </a:r>
          </a:p>
          <a:p>
            <a:r>
              <a:rPr lang="en-US" dirty="0"/>
              <a:t>How ERP different from MRP and MRP II?</a:t>
            </a:r>
          </a:p>
          <a:p>
            <a:r>
              <a:rPr lang="en-US" dirty="0"/>
              <a:t>What are the reasons for the growth of ERP market?</a:t>
            </a:r>
          </a:p>
          <a:p>
            <a:endParaRPr lang="en-US" dirty="0"/>
          </a:p>
        </p:txBody>
      </p:sp>
    </p:spTree>
    <p:extLst>
      <p:ext uri="{BB962C8B-B14F-4D97-AF65-F5344CB8AC3E}">
        <p14:creationId xmlns:p14="http://schemas.microsoft.com/office/powerpoint/2010/main" val="37268833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r>
              <a:rPr lang="en-MY" dirty="0"/>
              <a:t>ERP refers to techniques and concepts for integrated management of businesses or management of business as a whole.</a:t>
            </a:r>
          </a:p>
          <a:p>
            <a:r>
              <a:rPr lang="en-MY" dirty="0"/>
              <a:t>A lot of people are not willing to adopt ERP because of the wrong notions. </a:t>
            </a:r>
          </a:p>
          <a:p>
            <a:r>
              <a:rPr lang="en-MY" dirty="0"/>
              <a:t>ERP has its origins in the manufacturing industry.</a:t>
            </a:r>
          </a:p>
          <a:p>
            <a:r>
              <a:rPr lang="en-MY" dirty="0"/>
              <a:t>ERP with a potential of growth in the market. </a:t>
            </a:r>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0" indent="0">
              <a:buNone/>
            </a:pPr>
            <a:r>
              <a:rPr lang="en-US" dirty="0"/>
              <a:t>1. Identify the common ERP myths. </a:t>
            </a:r>
          </a:p>
          <a:p>
            <a:pPr marL="0" indent="0">
              <a:buNone/>
            </a:pPr>
            <a:r>
              <a:rPr lang="en-US" dirty="0"/>
              <a:t>2. Explain the history of ERP.</a:t>
            </a:r>
          </a:p>
          <a:p>
            <a:pPr marL="0" indent="0">
              <a:buNone/>
            </a:pPr>
            <a:r>
              <a:rPr lang="en-US" dirty="0"/>
              <a:t>3. Discuss the reasons for the growth of the ERP market.</a:t>
            </a:r>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a:xfrm>
            <a:off x="295352" y="2174875"/>
            <a:ext cx="11172123" cy="3951288"/>
          </a:xfrm>
        </p:spPr>
        <p:txBody>
          <a:bodyPr/>
          <a:lstStyle/>
          <a:p>
            <a:pPr marL="0" indent="0" algn="ctr">
              <a:buNone/>
            </a:pPr>
            <a:r>
              <a:rPr lang="en-MY" sz="6600" dirty="0"/>
              <a:t>Q &amp; A</a:t>
            </a:r>
          </a:p>
        </p:txBody>
      </p:sp>
      <p:sp>
        <p:nvSpPr>
          <p:cNvPr id="2" name="Title 1">
            <a:extLst>
              <a:ext uri="{FF2B5EF4-FFF2-40B4-BE49-F238E27FC236}">
                <a16:creationId xmlns:a16="http://schemas.microsoft.com/office/drawing/2014/main" id="{692BC55C-E49F-2E2E-27BC-F943739EC1C4}"/>
              </a:ext>
            </a:extLst>
          </p:cNvPr>
          <p:cNvSpPr>
            <a:spLocks noGrp="1"/>
          </p:cNvSpPr>
          <p:nvPr>
            <p:ph type="title"/>
          </p:nvPr>
        </p:nvSpPr>
        <p:spPr/>
        <p:txBody>
          <a:bodyPr/>
          <a:lstStyle/>
          <a:p>
            <a:r>
              <a:rPr lang="en-US" altLang="zh-TW" dirty="0"/>
              <a:t>Question and Answer Session</a:t>
            </a:r>
            <a:endParaRPr lang="en-US" dirty="0"/>
          </a:p>
        </p:txBody>
      </p:sp>
    </p:spTree>
    <p:extLst>
      <p:ext uri="{BB962C8B-B14F-4D97-AF65-F5344CB8AC3E}">
        <p14:creationId xmlns:p14="http://schemas.microsoft.com/office/powerpoint/2010/main" val="2002936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sp>
        <p:nvSpPr>
          <p:cNvPr id="6" name="Content Placeholder 5">
            <a:extLst>
              <a:ext uri="{FF2B5EF4-FFF2-40B4-BE49-F238E27FC236}">
                <a16:creationId xmlns:a16="http://schemas.microsoft.com/office/drawing/2014/main" id="{6BF764A2-3A96-9372-4598-F57342D022B8}"/>
              </a:ext>
            </a:extLst>
          </p:cNvPr>
          <p:cNvSpPr>
            <a:spLocks noGrp="1"/>
          </p:cNvSpPr>
          <p:nvPr>
            <p:ph idx="1"/>
          </p:nvPr>
        </p:nvSpPr>
        <p:spPr>
          <a:xfrm>
            <a:off x="254000" y="1697038"/>
            <a:ext cx="11333397" cy="4525962"/>
          </a:xfrm>
        </p:spPr>
        <p:txBody>
          <a:bodyPr/>
          <a:lstStyle/>
          <a:p>
            <a:r>
              <a:rPr lang="en-US" dirty="0"/>
              <a:t>Enterprise Resource Planning (ERP)</a:t>
            </a:r>
          </a:p>
          <a:p>
            <a:r>
              <a:rPr lang="en-MY" dirty="0"/>
              <a:t>Common ERP Myths</a:t>
            </a:r>
          </a:p>
          <a:p>
            <a:r>
              <a:rPr lang="en-MY" dirty="0"/>
              <a:t>Growth of the ERP Market</a:t>
            </a:r>
          </a:p>
          <a:p>
            <a:r>
              <a:rPr lang="en-US" dirty="0"/>
              <a:t>The reasons for the growth of the ERP market.</a:t>
            </a:r>
          </a:p>
        </p:txBody>
      </p:sp>
    </p:spTree>
    <p:extLst>
      <p:ext uri="{BB962C8B-B14F-4D97-AF65-F5344CB8AC3E}">
        <p14:creationId xmlns:p14="http://schemas.microsoft.com/office/powerpoint/2010/main" val="122217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8"/>
            <a:ext cx="11455214" cy="3485438"/>
          </a:xfrm>
        </p:spPr>
        <p:txBody>
          <a:bodyPr/>
          <a:lstStyle/>
          <a:p>
            <a:r>
              <a:rPr lang="en-MY" dirty="0"/>
              <a:t>Integration is important for today’s organisation.</a:t>
            </a:r>
          </a:p>
          <a:p>
            <a:pPr marL="400050"/>
            <a:r>
              <a:rPr lang="en-MY" dirty="0"/>
              <a:t>Non integrated information System</a:t>
            </a:r>
          </a:p>
          <a:p>
            <a:pPr marL="800100" lvl="1"/>
            <a:r>
              <a:rPr lang="en-MY" dirty="0"/>
              <a:t>Known as isolated system. </a:t>
            </a:r>
          </a:p>
          <a:p>
            <a:pPr marL="800100" lvl="1"/>
            <a:r>
              <a:rPr lang="en-MY" dirty="0"/>
              <a:t>Each department will have its own database and information system.</a:t>
            </a:r>
          </a:p>
          <a:p>
            <a:pPr marL="800100" lvl="1"/>
            <a:r>
              <a:rPr lang="en-MY" dirty="0"/>
              <a:t>Example: Accounting department with an Accounting System, and database that support the Accounting System.</a:t>
            </a:r>
          </a:p>
          <a:p>
            <a:pPr marL="800100" lvl="1"/>
            <a:r>
              <a:rPr lang="en-MY" dirty="0"/>
              <a:t>Difficult to share information to capture the real picture for the whole organisation. </a:t>
            </a:r>
          </a:p>
          <a:p>
            <a:pPr marL="0" indent="0">
              <a:buNone/>
            </a:pPr>
            <a:r>
              <a:rPr lang="en-MY" dirty="0"/>
              <a:t> </a:t>
            </a:r>
          </a:p>
        </p:txBody>
      </p:sp>
    </p:spTree>
    <p:extLst>
      <p:ext uri="{BB962C8B-B14F-4D97-AF65-F5344CB8AC3E}">
        <p14:creationId xmlns:p14="http://schemas.microsoft.com/office/powerpoint/2010/main" val="114769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 </a:t>
            </a:r>
            <a:r>
              <a:rPr lang="en-MY" dirty="0"/>
              <a:t>Resource Planning (ERP)</a:t>
            </a:r>
            <a:endParaRPr lang="en-MY" dirty="0">
              <a:solidFill>
                <a:schemeClr val="tx2"/>
              </a:solidFill>
            </a:endParaRP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Refers to techniques and concepts for integrated management of businesses or management of business as a whole.</a:t>
            </a:r>
          </a:p>
          <a:p>
            <a:r>
              <a:rPr lang="en-MY" dirty="0"/>
              <a:t>The main objectives:</a:t>
            </a:r>
          </a:p>
          <a:p>
            <a:pPr lvl="1"/>
            <a:r>
              <a:rPr lang="en-MY" dirty="0"/>
              <a:t>Efficient and effective use of management resources,</a:t>
            </a:r>
          </a:p>
          <a:p>
            <a:pPr lvl="1"/>
            <a:r>
              <a:rPr lang="en-MY" dirty="0"/>
              <a:t>Improving the efficiency of enterprise management. </a:t>
            </a:r>
          </a:p>
          <a:p>
            <a:r>
              <a:rPr lang="en-MY" dirty="0"/>
              <a:t>Enterprise System = ERP packages (or software package) that cover all business functions and support ERP concepts.</a:t>
            </a:r>
          </a:p>
        </p:txBody>
      </p:sp>
    </p:spTree>
    <p:extLst>
      <p:ext uri="{BB962C8B-B14F-4D97-AF65-F5344CB8AC3E}">
        <p14:creationId xmlns:p14="http://schemas.microsoft.com/office/powerpoint/2010/main" val="4227641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 Systems</a:t>
            </a:r>
          </a:p>
        </p:txBody>
      </p:sp>
      <p:pic>
        <p:nvPicPr>
          <p:cNvPr id="5" name="Content Placeholder 4" descr="A picture containing text, black and white, screenshot, rectangle&#10;&#10;Description automatically generated">
            <a:extLst>
              <a:ext uri="{FF2B5EF4-FFF2-40B4-BE49-F238E27FC236}">
                <a16:creationId xmlns:a16="http://schemas.microsoft.com/office/drawing/2014/main" id="{D3424BAF-363A-1B32-0442-37831EF2236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3494" t="8102" r="25245" b="54227"/>
          <a:stretch/>
        </p:blipFill>
        <p:spPr>
          <a:xfrm>
            <a:off x="1633928" y="1229194"/>
            <a:ext cx="5621313" cy="4887256"/>
          </a:xfrm>
        </p:spPr>
      </p:pic>
      <p:sp>
        <p:nvSpPr>
          <p:cNvPr id="6" name="TextBox 5">
            <a:extLst>
              <a:ext uri="{FF2B5EF4-FFF2-40B4-BE49-F238E27FC236}">
                <a16:creationId xmlns:a16="http://schemas.microsoft.com/office/drawing/2014/main" id="{6E628131-71E7-F54B-9C56-6FD7AC469156}"/>
              </a:ext>
            </a:extLst>
          </p:cNvPr>
          <p:cNvSpPr txBox="1"/>
          <p:nvPr/>
        </p:nvSpPr>
        <p:spPr>
          <a:xfrm>
            <a:off x="7370055" y="2843714"/>
            <a:ext cx="3267855" cy="923330"/>
          </a:xfrm>
          <a:prstGeom prst="rect">
            <a:avLst/>
          </a:prstGeom>
          <a:noFill/>
        </p:spPr>
        <p:txBody>
          <a:bodyPr wrap="square" rtlCol="0">
            <a:spAutoFit/>
          </a:bodyPr>
          <a:lstStyle/>
          <a:p>
            <a:r>
              <a:rPr lang="en-US" dirty="0"/>
              <a:t>An enterprise where all departments know what others are doing.</a:t>
            </a:r>
          </a:p>
        </p:txBody>
      </p:sp>
    </p:spTree>
    <p:extLst>
      <p:ext uri="{BB962C8B-B14F-4D97-AF65-F5344CB8AC3E}">
        <p14:creationId xmlns:p14="http://schemas.microsoft.com/office/powerpoint/2010/main" val="3223098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2116626441"/>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bg2">
              <a:lumMod val="9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Given proper expectation and training </a:t>
            </a:r>
            <a:r>
              <a:rPr lang="en-US" dirty="0">
                <a:latin typeface="Arial" charset="0"/>
              </a:rPr>
              <a:t>can help the employees to have better understanding of the benefits of the ERP, especially the automation of the repetitive, monotonous and tedious procedures, tasks and jobs. </a:t>
            </a:r>
            <a:endParaRPr kumimoji="0" lang="en-US" sz="1800" b="0" i="0" u="none" strike="noStrike" cap="none" normalizeH="0" baseline="0" dirty="0">
              <a:ln>
                <a:noFill/>
              </a:ln>
              <a:solidFill>
                <a:schemeClr val="tx1"/>
              </a:solidFill>
              <a:effectLst/>
              <a:latin typeface="Arial" charset="0"/>
            </a:endParaRP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rgbClr val="FFC0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ERP creates new job opportunities, such as data analysis, process improvement specialist, data migration specialist. </a:t>
            </a:r>
          </a:p>
        </p:txBody>
      </p:sp>
    </p:spTree>
    <p:extLst>
      <p:ext uri="{BB962C8B-B14F-4D97-AF65-F5344CB8AC3E}">
        <p14:creationId xmlns:p14="http://schemas.microsoft.com/office/powerpoint/2010/main" val="2673727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2346304374"/>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accent3">
              <a:lumMod val="60000"/>
              <a:lumOff val="4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E</a:t>
            </a:r>
            <a:r>
              <a:rPr kumimoji="0" lang="en-US" sz="1800" b="0" i="0" u="none" strike="noStrike" cap="none" normalizeH="0" baseline="0" dirty="0">
                <a:ln>
                  <a:noFill/>
                </a:ln>
                <a:solidFill>
                  <a:schemeClr val="tx1"/>
                </a:solidFill>
                <a:effectLst/>
                <a:latin typeface="Arial" charset="0"/>
              </a:rPr>
              <a:t>mployees have to be fully appraised, trained, satisfied and are happy with the system to ensure full success. </a:t>
            </a:r>
          </a:p>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The management should monitor the implementation and operation of the system. </a:t>
            </a:r>
            <a:endParaRPr kumimoji="0" lang="en-US" sz="1800" b="0" i="0" u="none" strike="noStrike" cap="none" normalizeH="0" baseline="0" dirty="0">
              <a:ln>
                <a:noFill/>
              </a:ln>
              <a:solidFill>
                <a:schemeClr val="tx1"/>
              </a:solidFill>
              <a:effectLst/>
              <a:latin typeface="Arial" charset="0"/>
            </a:endParaRP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chemeClr val="tx2">
              <a:lumMod val="20000"/>
              <a:lumOff val="8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charset="0"/>
              </a:rPr>
              <a:t>Employees should be trained to use the various features available. ERP system provides records to activities planning. </a:t>
            </a:r>
            <a:endParaRPr kumimoji="0" lang="en-US" sz="18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2858316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Common ERP Myths</a:t>
            </a:r>
          </a:p>
        </p:txBody>
      </p:sp>
      <p:graphicFrame>
        <p:nvGraphicFramePr>
          <p:cNvPr id="4" name="Content Placeholder 1">
            <a:extLst>
              <a:ext uri="{FF2B5EF4-FFF2-40B4-BE49-F238E27FC236}">
                <a16:creationId xmlns:a16="http://schemas.microsoft.com/office/drawing/2014/main" id="{BA37AB8F-FA92-0407-5F95-0F0878DA56B7}"/>
              </a:ext>
            </a:extLst>
          </p:cNvPr>
          <p:cNvGraphicFramePr>
            <a:graphicFrameLocks noGrp="1"/>
          </p:cNvGraphicFramePr>
          <p:nvPr>
            <p:ph idx="1"/>
            <p:extLst>
              <p:ext uri="{D42A27DB-BD31-4B8C-83A1-F6EECF244321}">
                <p14:modId xmlns:p14="http://schemas.microsoft.com/office/powerpoint/2010/main" val="1352881315"/>
              </p:ext>
            </p:extLst>
          </p:nvPr>
        </p:nvGraphicFramePr>
        <p:xfrm>
          <a:off x="295275" y="1417638"/>
          <a:ext cx="6570220" cy="45259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Rounded Corners 5">
            <a:extLst>
              <a:ext uri="{FF2B5EF4-FFF2-40B4-BE49-F238E27FC236}">
                <a16:creationId xmlns:a16="http://schemas.microsoft.com/office/drawing/2014/main" id="{B32EB903-207F-7C16-9067-8B0ED5BE32C1}"/>
              </a:ext>
            </a:extLst>
          </p:cNvPr>
          <p:cNvSpPr/>
          <p:nvPr/>
        </p:nvSpPr>
        <p:spPr bwMode="auto">
          <a:xfrm>
            <a:off x="7225259" y="1456181"/>
            <a:ext cx="4386576" cy="1865208"/>
          </a:xfrm>
          <a:prstGeom prst="roundRect">
            <a:avLst/>
          </a:prstGeom>
          <a:solidFill>
            <a:schemeClr val="bg2">
              <a:lumMod val="9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The concept of enterprise-wide planning of resources is not limited to any particular segment of industry</a:t>
            </a:r>
          </a:p>
        </p:txBody>
      </p:sp>
      <p:sp>
        <p:nvSpPr>
          <p:cNvPr id="7" name="Rectangle: Rounded Corners 6">
            <a:extLst>
              <a:ext uri="{FF2B5EF4-FFF2-40B4-BE49-F238E27FC236}">
                <a16:creationId xmlns:a16="http://schemas.microsoft.com/office/drawing/2014/main" id="{6E537E14-0DD6-7DDD-A540-A6027278F4A3}"/>
              </a:ext>
            </a:extLst>
          </p:cNvPr>
          <p:cNvSpPr/>
          <p:nvPr/>
        </p:nvSpPr>
        <p:spPr bwMode="auto">
          <a:xfrm>
            <a:off x="7225259" y="3944548"/>
            <a:ext cx="4386576" cy="1865208"/>
          </a:xfrm>
          <a:prstGeom prst="roundRect">
            <a:avLst/>
          </a:prstGeom>
          <a:solidFill>
            <a:srgbClr val="FFC000"/>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tx1"/>
                </a:solidFill>
                <a:effectLst/>
                <a:latin typeface="Arial" charset="0"/>
              </a:rPr>
              <a:t>Once the implementation and training is over, it is responsibility of every employee of the company to use ERP system properly and to make the best use of the features and facilities. </a:t>
            </a:r>
          </a:p>
        </p:txBody>
      </p:sp>
    </p:spTree>
    <p:extLst>
      <p:ext uri="{BB962C8B-B14F-4D97-AF65-F5344CB8AC3E}">
        <p14:creationId xmlns:p14="http://schemas.microsoft.com/office/powerpoint/2010/main" val="1044805725"/>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3.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2979</TotalTime>
  <Pages>11</Pages>
  <Words>1200</Words>
  <Application>Microsoft Office PowerPoint</Application>
  <PresentationFormat>Widescreen</PresentationFormat>
  <Paragraphs>151</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Montserrat</vt:lpstr>
      <vt:lpstr>PT Sans</vt:lpstr>
      <vt:lpstr>UCTI-Template-foundation-level</vt:lpstr>
      <vt:lpstr>PowerPoint Presentation</vt:lpstr>
      <vt:lpstr>TOPIC LEARNING OUTCOMES</vt:lpstr>
      <vt:lpstr>Contents &amp; Structure</vt:lpstr>
      <vt:lpstr>Recap From Last Lesson</vt:lpstr>
      <vt:lpstr>Enterprise Resource Planning (ERP)</vt:lpstr>
      <vt:lpstr>Enterprise Systems</vt:lpstr>
      <vt:lpstr>Common ERP Myths</vt:lpstr>
      <vt:lpstr>Common ERP Myths</vt:lpstr>
      <vt:lpstr>Common ERP Myths</vt:lpstr>
      <vt:lpstr>Common ERP Myths</vt:lpstr>
      <vt:lpstr>Common ERP Myths</vt:lpstr>
      <vt:lpstr>Common ERP Myths</vt:lpstr>
      <vt:lpstr>History of ERP</vt:lpstr>
      <vt:lpstr>History of ERP</vt:lpstr>
      <vt:lpstr>Growth of the ERP Market</vt:lpstr>
      <vt:lpstr>Reasons - Growth of the ERP Market</vt:lpstr>
      <vt:lpstr>Reasons - Growth of the ERP Market</vt:lpstr>
      <vt:lpstr>Review Questions</vt:lpstr>
      <vt:lpstr>Summary / Recap of Main Points</vt:lpstr>
      <vt:lpstr>Question and Answer Session</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Tham Hoong Ching</cp:lastModifiedBy>
  <cp:revision>352</cp:revision>
  <cp:lastPrinted>2023-02-03T03:07:34Z</cp:lastPrinted>
  <dcterms:created xsi:type="dcterms:W3CDTF">2005-08-02T10:18:20Z</dcterms:created>
  <dcterms:modified xsi:type="dcterms:W3CDTF">2023-06-26T03:27:55Z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